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88" r:id="rId39"/>
    <p:sldId id="294" r:id="rId40"/>
    <p:sldId id="295" r:id="rId41"/>
    <p:sldId id="296" r:id="rId42"/>
    <p:sldId id="297" r:id="rId43"/>
    <p:sldId id="298" r:id="rId44"/>
    <p:sldId id="301" r:id="rId45"/>
    <p:sldId id="302" r:id="rId46"/>
    <p:sldId id="299" r:id="rId47"/>
    <p:sldId id="300" r:id="rId48"/>
    <p:sldId id="334" r:id="rId49"/>
    <p:sldId id="320" r:id="rId50"/>
    <p:sldId id="304" r:id="rId51"/>
    <p:sldId id="305" r:id="rId52"/>
    <p:sldId id="306" r:id="rId53"/>
    <p:sldId id="307" r:id="rId54"/>
    <p:sldId id="308" r:id="rId55"/>
    <p:sldId id="309" r:id="rId56"/>
    <p:sldId id="321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490" r:id="rId78"/>
    <p:sldId id="335" r:id="rId79"/>
    <p:sldId id="372" r:id="rId80"/>
    <p:sldId id="333" r:id="rId81"/>
    <p:sldId id="336" r:id="rId82"/>
    <p:sldId id="337" r:id="rId83"/>
    <p:sldId id="338" r:id="rId84"/>
    <p:sldId id="339" r:id="rId85"/>
    <p:sldId id="351" r:id="rId86"/>
    <p:sldId id="341" r:id="rId87"/>
    <p:sldId id="350" r:id="rId88"/>
    <p:sldId id="342" r:id="rId89"/>
    <p:sldId id="343" r:id="rId90"/>
    <p:sldId id="344" r:id="rId91"/>
    <p:sldId id="346" r:id="rId92"/>
    <p:sldId id="347" r:id="rId93"/>
    <p:sldId id="348" r:id="rId94"/>
    <p:sldId id="352" r:id="rId95"/>
    <p:sldId id="349" r:id="rId96"/>
    <p:sldId id="340" r:id="rId97"/>
    <p:sldId id="353" r:id="rId98"/>
    <p:sldId id="354" r:id="rId99"/>
    <p:sldId id="355" r:id="rId100"/>
    <p:sldId id="356" r:id="rId101"/>
    <p:sldId id="370" r:id="rId102"/>
    <p:sldId id="371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73" r:id="rId112"/>
    <p:sldId id="374" r:id="rId113"/>
    <p:sldId id="375" r:id="rId114"/>
    <p:sldId id="376" r:id="rId115"/>
    <p:sldId id="377" r:id="rId116"/>
    <p:sldId id="378" r:id="rId117"/>
    <p:sldId id="489" r:id="rId118"/>
    <p:sldId id="379" r:id="rId119"/>
    <p:sldId id="380" r:id="rId120"/>
    <p:sldId id="381" r:id="rId121"/>
    <p:sldId id="382" r:id="rId122"/>
    <p:sldId id="383" r:id="rId123"/>
    <p:sldId id="384" r:id="rId124"/>
    <p:sldId id="365" r:id="rId125"/>
    <p:sldId id="366" r:id="rId126"/>
    <p:sldId id="367" r:id="rId127"/>
    <p:sldId id="368" r:id="rId128"/>
    <p:sldId id="386" r:id="rId129"/>
    <p:sldId id="387" r:id="rId130"/>
    <p:sldId id="389" r:id="rId131"/>
    <p:sldId id="390" r:id="rId132"/>
    <p:sldId id="391" r:id="rId133"/>
    <p:sldId id="399" r:id="rId134"/>
    <p:sldId id="400" r:id="rId135"/>
    <p:sldId id="401" r:id="rId136"/>
    <p:sldId id="402" r:id="rId137"/>
    <p:sldId id="403" r:id="rId138"/>
    <p:sldId id="404" r:id="rId139"/>
    <p:sldId id="405" r:id="rId140"/>
    <p:sldId id="406" r:id="rId141"/>
    <p:sldId id="407" r:id="rId142"/>
    <p:sldId id="408" r:id="rId143"/>
    <p:sldId id="409" r:id="rId144"/>
    <p:sldId id="410" r:id="rId145"/>
    <p:sldId id="411" r:id="rId146"/>
    <p:sldId id="388" r:id="rId147"/>
    <p:sldId id="392" r:id="rId148"/>
    <p:sldId id="412" r:id="rId149"/>
    <p:sldId id="413" r:id="rId150"/>
    <p:sldId id="414" r:id="rId151"/>
    <p:sldId id="416" r:id="rId152"/>
    <p:sldId id="421" r:id="rId153"/>
    <p:sldId id="423" r:id="rId154"/>
    <p:sldId id="424" r:id="rId155"/>
    <p:sldId id="425" r:id="rId156"/>
    <p:sldId id="426" r:id="rId157"/>
    <p:sldId id="427" r:id="rId158"/>
    <p:sldId id="428" r:id="rId159"/>
    <p:sldId id="429" r:id="rId160"/>
    <p:sldId id="430" r:id="rId161"/>
    <p:sldId id="453" r:id="rId162"/>
    <p:sldId id="431" r:id="rId163"/>
    <p:sldId id="432" r:id="rId164"/>
    <p:sldId id="433" r:id="rId165"/>
    <p:sldId id="434" r:id="rId166"/>
    <p:sldId id="435" r:id="rId167"/>
    <p:sldId id="436" r:id="rId168"/>
    <p:sldId id="437" r:id="rId169"/>
    <p:sldId id="438" r:id="rId170"/>
    <p:sldId id="439" r:id="rId171"/>
    <p:sldId id="440" r:id="rId172"/>
    <p:sldId id="415" r:id="rId173"/>
    <p:sldId id="417" r:id="rId174"/>
    <p:sldId id="418" r:id="rId175"/>
    <p:sldId id="419" r:id="rId176"/>
    <p:sldId id="420" r:id="rId177"/>
    <p:sldId id="441" r:id="rId178"/>
    <p:sldId id="394" r:id="rId179"/>
    <p:sldId id="395" r:id="rId180"/>
    <p:sldId id="442" r:id="rId181"/>
    <p:sldId id="396" r:id="rId182"/>
    <p:sldId id="397" r:id="rId183"/>
    <p:sldId id="443" r:id="rId184"/>
    <p:sldId id="398" r:id="rId185"/>
    <p:sldId id="385" r:id="rId186"/>
    <p:sldId id="444" r:id="rId187"/>
    <p:sldId id="452" r:id="rId188"/>
    <p:sldId id="445" r:id="rId189"/>
    <p:sldId id="446" r:id="rId190"/>
    <p:sldId id="447" r:id="rId191"/>
    <p:sldId id="448" r:id="rId192"/>
    <p:sldId id="449" r:id="rId193"/>
    <p:sldId id="450" r:id="rId194"/>
    <p:sldId id="451" r:id="rId195"/>
    <p:sldId id="454" r:id="rId196"/>
    <p:sldId id="455" r:id="rId197"/>
    <p:sldId id="456" r:id="rId198"/>
    <p:sldId id="457" r:id="rId199"/>
    <p:sldId id="458" r:id="rId200"/>
    <p:sldId id="459" r:id="rId201"/>
    <p:sldId id="460" r:id="rId202"/>
    <p:sldId id="461" r:id="rId203"/>
    <p:sldId id="462" r:id="rId204"/>
    <p:sldId id="463" r:id="rId205"/>
    <p:sldId id="464" r:id="rId206"/>
    <p:sldId id="465" r:id="rId207"/>
    <p:sldId id="466" r:id="rId208"/>
    <p:sldId id="467" r:id="rId209"/>
    <p:sldId id="468" r:id="rId210"/>
    <p:sldId id="469" r:id="rId211"/>
    <p:sldId id="470" r:id="rId212"/>
    <p:sldId id="471" r:id="rId213"/>
    <p:sldId id="472" r:id="rId214"/>
    <p:sldId id="473" r:id="rId215"/>
    <p:sldId id="474" r:id="rId216"/>
    <p:sldId id="475" r:id="rId217"/>
    <p:sldId id="479" r:id="rId218"/>
    <p:sldId id="476" r:id="rId219"/>
    <p:sldId id="477" r:id="rId220"/>
    <p:sldId id="478" r:id="rId221"/>
    <p:sldId id="480" r:id="rId222"/>
    <p:sldId id="481" r:id="rId223"/>
    <p:sldId id="482" r:id="rId224"/>
    <p:sldId id="483" r:id="rId225"/>
    <p:sldId id="484" r:id="rId226"/>
    <p:sldId id="485" r:id="rId227"/>
    <p:sldId id="486" r:id="rId228"/>
    <p:sldId id="487" r:id="rId229"/>
    <p:sldId id="488" r:id="rId2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theme" Target="theme/theme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231" Type="http://schemas.openxmlformats.org/officeDocument/2006/relationships/presProps" Target="pres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hyperlink" Target="mailto:dolganovandrgen@gmail.com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Производственно-техническая инфраструктура </a:t>
            </a:r>
            <a:br>
              <a:rPr lang="ru-RU" b="1" dirty="0" smtClean="0"/>
            </a:br>
            <a:r>
              <a:rPr lang="ru-RU" b="1" dirty="0" smtClean="0"/>
              <a:t>предприятий автомобильного транспорта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Жизненный цикл </a:t>
            </a:r>
            <a:r>
              <a:rPr lang="ru-RU" dirty="0"/>
              <a:t>АТС включает в себя следующие этапы: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создание </a:t>
            </a:r>
            <a:r>
              <a:rPr lang="ru-RU" dirty="0"/>
              <a:t>машин,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их </a:t>
            </a:r>
            <a:r>
              <a:rPr lang="ru-RU" dirty="0"/>
              <a:t>использование по прямому назначению (эксплуатация),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поддержание </a:t>
            </a:r>
            <a:r>
              <a:rPr lang="ru-RU" dirty="0"/>
              <a:t>автомобилей в исправном техническом состоянии (техническое обслуживание и ремонт, в том числе капитальный)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списание или </a:t>
            </a:r>
            <a:r>
              <a:rPr lang="ru-RU" dirty="0"/>
              <a:t>капитальный </a:t>
            </a:r>
            <a:r>
              <a:rPr lang="ru-RU" dirty="0" smtClean="0"/>
              <a:t>ремонт (если предусмотрен).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4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Разработка </a:t>
            </a:r>
            <a:r>
              <a:rPr lang="ru-RU" b="1" dirty="0" smtClean="0"/>
              <a:t>диагностического оборудования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определение </a:t>
            </a:r>
            <a:r>
              <a:rPr lang="ru-RU" b="1" dirty="0" smtClean="0"/>
              <a:t>большего количества </a:t>
            </a:r>
            <a:r>
              <a:rPr lang="ru-RU" dirty="0" smtClean="0"/>
              <a:t>неисправностей </a:t>
            </a:r>
            <a:r>
              <a:rPr lang="ru-RU" dirty="0"/>
              <a:t>агрегатов, узлов и систем автомобилей,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/>
              <a:t>прогнозирование</a:t>
            </a:r>
            <a:r>
              <a:rPr lang="ru-RU" dirty="0" smtClean="0"/>
              <a:t> объема </a:t>
            </a:r>
            <a:r>
              <a:rPr lang="ru-RU" dirty="0"/>
              <a:t>необходимого </a:t>
            </a:r>
            <a:r>
              <a:rPr lang="ru-RU" dirty="0" smtClean="0"/>
              <a:t>ТО и Р,  </a:t>
            </a:r>
          </a:p>
          <a:p>
            <a:pPr>
              <a:buFontTx/>
              <a:buChar char="-"/>
            </a:pPr>
            <a:r>
              <a:rPr lang="ru-RU" b="1" dirty="0" smtClean="0"/>
              <a:t>простые</a:t>
            </a:r>
            <a:r>
              <a:rPr lang="ru-RU" dirty="0" smtClean="0"/>
              <a:t> </a:t>
            </a:r>
            <a:r>
              <a:rPr lang="ru-RU" dirty="0"/>
              <a:t>приборы и устройства </a:t>
            </a:r>
            <a:r>
              <a:rPr lang="ru-RU" dirty="0" smtClean="0"/>
              <a:t>(линейка </a:t>
            </a:r>
            <a:r>
              <a:rPr lang="ru-RU" dirty="0"/>
              <a:t>для проверки схождения передних колес, измерительные </a:t>
            </a:r>
            <a:r>
              <a:rPr lang="ru-RU" dirty="0" smtClean="0"/>
              <a:t>тестеры и др.), </a:t>
            </a:r>
          </a:p>
          <a:p>
            <a:pPr>
              <a:buFontTx/>
              <a:buChar char="-"/>
            </a:pPr>
            <a:r>
              <a:rPr lang="ru-RU" b="1" dirty="0" smtClean="0"/>
              <a:t>сложные </a:t>
            </a:r>
            <a:r>
              <a:rPr lang="ru-RU" b="1" dirty="0"/>
              <a:t>стенды и </a:t>
            </a:r>
            <a:r>
              <a:rPr lang="ru-RU" b="1" dirty="0" smtClean="0"/>
              <a:t>комплексы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для </a:t>
            </a:r>
            <a:r>
              <a:rPr lang="ru-RU" dirty="0"/>
              <a:t>проверки тягово-экономических показателей, тормозов, мотор-тестеры и др. 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 smtClean="0"/>
              <a:t>стенды </a:t>
            </a:r>
            <a:r>
              <a:rPr lang="ru-RU" dirty="0"/>
              <a:t>для контроля </a:t>
            </a:r>
            <a:r>
              <a:rPr lang="ru-RU" dirty="0" smtClean="0"/>
              <a:t>агрегатов </a:t>
            </a:r>
            <a:r>
              <a:rPr lang="ru-RU" dirty="0"/>
              <a:t>и узлов </a:t>
            </a:r>
            <a:r>
              <a:rPr lang="ru-RU" dirty="0" smtClean="0"/>
              <a:t>автомобилей  </a:t>
            </a:r>
            <a:r>
              <a:rPr lang="ru-RU" b="1" dirty="0"/>
              <a:t>непосредственно на </a:t>
            </a:r>
            <a:r>
              <a:rPr lang="ru-RU" b="1" dirty="0" smtClean="0"/>
              <a:t>автомобиле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b="1" dirty="0"/>
              <a:t>вне </a:t>
            </a:r>
            <a:r>
              <a:rPr lang="ru-RU" dirty="0"/>
              <a:t>его.</a:t>
            </a:r>
          </a:p>
        </p:txBody>
      </p:sp>
    </p:spTree>
    <p:extLst>
      <p:ext uri="{BB962C8B-B14F-4D97-AF65-F5344CB8AC3E}">
        <p14:creationId xmlns:p14="http://schemas.microsoft.com/office/powerpoint/2010/main" val="33443063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4. </a:t>
            </a:r>
            <a:r>
              <a:rPr lang="ru-RU" b="1" dirty="0"/>
              <a:t>Табель технологического оборудования для АТП различной мощности, ПТК и </a:t>
            </a:r>
            <a:r>
              <a:rPr lang="ru-RU" b="1" dirty="0" smtClean="0"/>
              <a:t>БЦТО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3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Для </a:t>
            </a:r>
            <a:r>
              <a:rPr lang="ru-RU" b="1" dirty="0"/>
              <a:t>подбора </a:t>
            </a:r>
            <a:r>
              <a:rPr lang="ru-RU" b="1" dirty="0" err="1" smtClean="0"/>
              <a:t>ТОб</a:t>
            </a:r>
            <a:r>
              <a:rPr lang="ru-RU" b="1" dirty="0" smtClean="0"/>
              <a:t> </a:t>
            </a:r>
            <a:r>
              <a:rPr lang="ru-RU" b="1" dirty="0"/>
              <a:t>на АТП по номенклатуре и </a:t>
            </a:r>
            <a:r>
              <a:rPr lang="ru-RU" b="1" dirty="0" smtClean="0"/>
              <a:t>количеству могут быть использованы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рекомендации Р 311299-0254-92</a:t>
            </a:r>
            <a:r>
              <a:rPr lang="ru-RU" dirty="0" smtClean="0"/>
              <a:t>«Табель </a:t>
            </a:r>
            <a:r>
              <a:rPr lang="ru-RU" dirty="0"/>
              <a:t>технологического оборудования для АТП различной мощности </a:t>
            </a:r>
            <a:r>
              <a:rPr lang="ru-RU" dirty="0" smtClean="0"/>
              <a:t>ПТК </a:t>
            </a:r>
            <a:r>
              <a:rPr lang="ru-RU" dirty="0"/>
              <a:t>и </a:t>
            </a:r>
            <a:r>
              <a:rPr lang="ru-RU" dirty="0" smtClean="0"/>
              <a:t>БЦТО»</a:t>
            </a:r>
          </a:p>
          <a:p>
            <a:pPr marL="0" indent="0">
              <a:buNone/>
            </a:pPr>
            <a:r>
              <a:rPr lang="ru-RU" dirty="0" smtClean="0"/>
              <a:t>Документ разработан: </a:t>
            </a:r>
            <a:r>
              <a:rPr lang="ru-RU" dirty="0"/>
              <a:t>Государственным научно-исследовательским институтом автомобильного транспорта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36010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 настоящему времени действующий в отрасли "Табель </a:t>
            </a:r>
            <a:r>
              <a:rPr lang="ru-RU" dirty="0" err="1" smtClean="0"/>
              <a:t>ТОб</a:t>
            </a:r>
            <a:r>
              <a:rPr lang="ru-RU" dirty="0" smtClean="0"/>
              <a:t>…" устарел, но может быть использован для </a:t>
            </a:r>
            <a:r>
              <a:rPr lang="ru-RU" b="1" dirty="0" smtClean="0"/>
              <a:t>систематизации и классификации </a:t>
            </a:r>
            <a:r>
              <a:rPr lang="ru-RU" dirty="0" err="1" smtClean="0"/>
              <a:t>ТОб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Из </a:t>
            </a:r>
            <a:r>
              <a:rPr lang="ru-RU" b="1" dirty="0"/>
              <a:t>349</a:t>
            </a:r>
            <a:r>
              <a:rPr lang="ru-RU" dirty="0"/>
              <a:t> образцов оборудования, приведенных в документе, более </a:t>
            </a:r>
            <a:r>
              <a:rPr lang="ru-RU" b="1" dirty="0"/>
              <a:t>144</a:t>
            </a:r>
            <a:r>
              <a:rPr lang="ru-RU" dirty="0"/>
              <a:t> уже снято с производства.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этом значительная часть образцов </a:t>
            </a:r>
            <a:r>
              <a:rPr lang="ru-RU" b="1" dirty="0"/>
              <a:t>модернизирована или заменена </a:t>
            </a:r>
            <a:r>
              <a:rPr lang="ru-RU" dirty="0"/>
              <a:t>новыми моделями. </a:t>
            </a:r>
          </a:p>
        </p:txBody>
      </p:sp>
    </p:spTree>
    <p:extLst>
      <p:ext uri="{BB962C8B-B14F-4D97-AF65-F5344CB8AC3E}">
        <p14:creationId xmlns:p14="http://schemas.microsoft.com/office/powerpoint/2010/main" val="33575517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Анализ </a:t>
            </a:r>
            <a:r>
              <a:rPr lang="ru-RU" dirty="0" smtClean="0"/>
              <a:t>НИИАТ производства </a:t>
            </a:r>
            <a:r>
              <a:rPr lang="ru-RU" dirty="0"/>
              <a:t>ТО и </a:t>
            </a:r>
            <a:r>
              <a:rPr lang="ru-RU" dirty="0" smtClean="0"/>
              <a:t>Р предприятий показал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ru-RU" dirty="0" smtClean="0"/>
              <a:t>в </a:t>
            </a:r>
            <a:r>
              <a:rPr lang="ru-RU" dirty="0"/>
              <a:t>подавляющем большинстве автопредприятий имеет место </a:t>
            </a:r>
            <a:r>
              <a:rPr lang="ru-RU" b="1" dirty="0"/>
              <a:t>мелкосерийный</a:t>
            </a:r>
            <a:r>
              <a:rPr lang="ru-RU" dirty="0"/>
              <a:t> характер производства ТО, большой объем и широкая номенклатура </a:t>
            </a:r>
            <a:r>
              <a:rPr lang="ru-RU" b="1" dirty="0"/>
              <a:t>трудоемких</a:t>
            </a:r>
            <a:r>
              <a:rPr lang="ru-RU" dirty="0"/>
              <a:t> работ по ремонту автомобилей, в </a:t>
            </a:r>
            <a:r>
              <a:rPr lang="ru-RU" dirty="0" err="1"/>
              <a:t>т.ч</a:t>
            </a:r>
            <a:r>
              <a:rPr lang="ru-RU" dirty="0"/>
              <a:t>. их агрегатов, электрооборудования, топливной аппаратуры, ремонту местных повреждений </a:t>
            </a:r>
            <a:r>
              <a:rPr lang="ru-RU" dirty="0" smtClean="0"/>
              <a:t>шин и </a:t>
            </a:r>
            <a:r>
              <a:rPr lang="ru-RU" dirty="0"/>
              <a:t>др. </a:t>
            </a:r>
            <a:r>
              <a:rPr lang="ru-RU" dirty="0" smtClean="0"/>
              <a:t> - </a:t>
            </a:r>
            <a:r>
              <a:rPr lang="ru-RU" dirty="0" err="1" smtClean="0"/>
              <a:t>мелкосерийность</a:t>
            </a:r>
            <a:r>
              <a:rPr lang="ru-RU" dirty="0" smtClean="0"/>
              <a:t> </a:t>
            </a:r>
            <a:r>
              <a:rPr lang="ru-RU" dirty="0"/>
              <a:t>является основным препятствием на пути применения </a:t>
            </a:r>
            <a:r>
              <a:rPr lang="ru-RU" b="1" dirty="0"/>
              <a:t>новых</a:t>
            </a:r>
            <a:r>
              <a:rPr lang="ru-RU" dirty="0"/>
              <a:t> технологических процессов ТО и ремонта в региональной системе поддержания работоспособности автомобилей. </a:t>
            </a:r>
          </a:p>
        </p:txBody>
      </p:sp>
    </p:spTree>
    <p:extLst>
      <p:ext uri="{BB962C8B-B14F-4D97-AF65-F5344CB8AC3E}">
        <p14:creationId xmlns:p14="http://schemas.microsoft.com/office/powerpoint/2010/main" val="43999308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целях устранения </a:t>
            </a:r>
            <a:r>
              <a:rPr lang="ru-RU" dirty="0" err="1" smtClean="0"/>
              <a:t>мелкосерийности</a:t>
            </a:r>
            <a:r>
              <a:rPr lang="ru-RU" dirty="0" smtClean="0"/>
              <a:t> НИИАТ рекомендует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всемерное </a:t>
            </a:r>
            <a:r>
              <a:rPr lang="ru-RU" dirty="0"/>
              <a:t>развитие </a:t>
            </a:r>
            <a:r>
              <a:rPr lang="ru-RU" b="1" dirty="0"/>
              <a:t>централизации и кооперации </a:t>
            </a:r>
            <a:r>
              <a:rPr lang="ru-RU" dirty="0"/>
              <a:t>производства, что обеспечивает на основе использования </a:t>
            </a:r>
            <a:r>
              <a:rPr lang="ru-RU" b="1" dirty="0"/>
              <a:t>планово-предупредительной системы текущего ремонта</a:t>
            </a:r>
            <a:r>
              <a:rPr lang="ru-RU" dirty="0"/>
              <a:t>: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сокращение </a:t>
            </a:r>
            <a:r>
              <a:rPr lang="ru-RU" dirty="0"/>
              <a:t>объема постовых работ в автопредприятиях за счет увеличения доли </a:t>
            </a:r>
            <a:r>
              <a:rPr lang="ru-RU" b="1" dirty="0"/>
              <a:t>цеховых работ</a:t>
            </a:r>
            <a:r>
              <a:rPr lang="ru-RU" dirty="0"/>
              <a:t>, в рамках централизованного специализированного производства;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увеличение </a:t>
            </a:r>
            <a:r>
              <a:rPr lang="ru-RU" dirty="0"/>
              <a:t>доли </a:t>
            </a:r>
            <a:r>
              <a:rPr lang="ru-RU" b="1" dirty="0"/>
              <a:t>предупредительных работ</a:t>
            </a:r>
            <a:r>
              <a:rPr lang="ru-RU" dirty="0"/>
              <a:t> на основе обязательного выполнения необходимого объема диагностических операций, в том числе отдельных агрегатов автомобиля;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широкое </a:t>
            </a:r>
            <a:r>
              <a:rPr lang="ru-RU" dirty="0"/>
              <a:t>применение </a:t>
            </a:r>
            <a:r>
              <a:rPr lang="ru-RU" b="1" dirty="0"/>
              <a:t>агрегатно-узлового метода ремонта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4868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Расчёты</a:t>
            </a:r>
            <a:r>
              <a:rPr lang="en-US" dirty="0" smtClean="0"/>
              <a:t> </a:t>
            </a:r>
            <a:r>
              <a:rPr lang="ru-RU" dirty="0" smtClean="0"/>
              <a:t>НИИАТ показали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ru-RU" dirty="0"/>
              <a:t>счет повышения производительности труда при </a:t>
            </a:r>
            <a:r>
              <a:rPr lang="ru-RU" b="1" dirty="0"/>
              <a:t>централизованном производстве </a:t>
            </a:r>
            <a:r>
              <a:rPr lang="ru-RU" dirty="0"/>
              <a:t>снижаются затраты на ТО и ремонт в среднем на </a:t>
            </a:r>
            <a:r>
              <a:rPr lang="ru-RU" b="1" dirty="0"/>
              <a:t>15%</a:t>
            </a:r>
            <a:r>
              <a:rPr lang="ru-RU" dirty="0"/>
              <a:t>, улучшается качество проведения работ. Это позволяет увеличить количество технически исправных автомобилей на линии на </a:t>
            </a:r>
            <a:r>
              <a:rPr lang="ru-RU" b="1" dirty="0"/>
              <a:t>1,5-2,5%</a:t>
            </a:r>
            <a:r>
              <a:rPr lang="ru-RU" dirty="0"/>
              <a:t>. </a:t>
            </a:r>
            <a:r>
              <a:rPr lang="en-US" dirty="0" smtClean="0"/>
              <a:t>- </a:t>
            </a:r>
            <a:r>
              <a:rPr lang="ru-RU" dirty="0" smtClean="0"/>
              <a:t>применение </a:t>
            </a:r>
            <a:r>
              <a:rPr lang="ru-RU" dirty="0"/>
              <a:t>высокопроизводительного </a:t>
            </a:r>
            <a:r>
              <a:rPr lang="ru-RU" b="1" dirty="0"/>
              <a:t>специализированного </a:t>
            </a:r>
            <a:r>
              <a:rPr lang="ru-RU" dirty="0"/>
              <a:t>стандартизированного гаражного оборудования широкого профиля дает возможность существенно сократить потребность предприятий в производственных площадях и помещениях и снизить затраты труда в среднем на </a:t>
            </a:r>
            <a:r>
              <a:rPr lang="ru-RU" b="1" dirty="0"/>
              <a:t>15%</a:t>
            </a:r>
            <a:r>
              <a:rPr lang="ru-RU" dirty="0"/>
              <a:t>, а также сократить вложения на капитальное строительство на </a:t>
            </a:r>
            <a:r>
              <a:rPr lang="ru-RU" b="1" dirty="0"/>
              <a:t>10-20%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520313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en-US" dirty="0" smtClean="0"/>
              <a:t>“</a:t>
            </a:r>
            <a:r>
              <a:rPr lang="ru-RU" dirty="0" smtClean="0"/>
              <a:t>Табеле </a:t>
            </a:r>
            <a:r>
              <a:rPr lang="ru-RU" dirty="0" err="1" smtClean="0"/>
              <a:t>ТОб</a:t>
            </a:r>
            <a:r>
              <a:rPr lang="ru-RU" dirty="0" smtClean="0"/>
              <a:t>…</a:t>
            </a:r>
            <a:r>
              <a:rPr lang="en-US" dirty="0" smtClean="0"/>
              <a:t>”</a:t>
            </a:r>
            <a:r>
              <a:rPr lang="ru-RU" dirty="0" smtClean="0"/>
              <a:t> приведены нормативы табельной потребности в </a:t>
            </a:r>
            <a:r>
              <a:rPr lang="ru-RU" dirty="0" err="1" smtClean="0"/>
              <a:t>ТОб</a:t>
            </a:r>
            <a:r>
              <a:rPr lang="ru-RU" dirty="0" smtClean="0"/>
              <a:t> автотранспортных предприятий.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en-US" dirty="0"/>
              <a:t>“</a:t>
            </a:r>
            <a:r>
              <a:rPr lang="ru-RU" dirty="0" smtClean="0"/>
              <a:t>Табель </a:t>
            </a:r>
            <a:r>
              <a:rPr lang="ru-RU" dirty="0" err="1"/>
              <a:t>ТОб</a:t>
            </a:r>
            <a:r>
              <a:rPr lang="ru-RU" dirty="0"/>
              <a:t>…</a:t>
            </a:r>
            <a:r>
              <a:rPr lang="en-US" dirty="0"/>
              <a:t>” </a:t>
            </a:r>
            <a:r>
              <a:rPr lang="ru-RU" dirty="0" smtClean="0"/>
              <a:t>включена </a:t>
            </a:r>
            <a:r>
              <a:rPr lang="ru-RU" dirty="0"/>
              <a:t>номенклатура </a:t>
            </a:r>
            <a:r>
              <a:rPr lang="ru-RU" dirty="0" err="1" smtClean="0"/>
              <a:t>Тоб</a:t>
            </a:r>
            <a:r>
              <a:rPr lang="ru-RU" dirty="0" smtClean="0"/>
              <a:t> по </a:t>
            </a:r>
            <a:r>
              <a:rPr lang="ru-RU" dirty="0"/>
              <a:t>семи основным технологическим группам: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уборочно-моечное</a:t>
            </a:r>
            <a:r>
              <a:rPr lang="ru-RU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подъемно-транспортное</a:t>
            </a:r>
            <a:r>
              <a:rPr lang="ru-RU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смазочно-заправочное</a:t>
            </a:r>
            <a:r>
              <a:rPr lang="ru-RU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контрольно-регулировочное, диагностическое </a:t>
            </a:r>
            <a:r>
              <a:rPr lang="ru-RU" dirty="0"/>
              <a:t>и приборы;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слесарно-монтажный </a:t>
            </a:r>
            <a:r>
              <a:rPr lang="ru-RU" dirty="0"/>
              <a:t>инструмент и приспособления; - ремонтное;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шиномонтажное </a:t>
            </a:r>
            <a:r>
              <a:rPr lang="ru-RU" dirty="0"/>
              <a:t>и шиноремонтное.</a:t>
            </a:r>
          </a:p>
        </p:txBody>
      </p:sp>
    </p:spTree>
    <p:extLst>
      <p:ext uri="{BB962C8B-B14F-4D97-AF65-F5344CB8AC3E}">
        <p14:creationId xmlns:p14="http://schemas.microsoft.com/office/powerpoint/2010/main" val="15728094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Расчет количества </a:t>
            </a:r>
            <a:r>
              <a:rPr lang="ru-RU" dirty="0" err="1" smtClean="0"/>
              <a:t>ТОб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smtClean="0"/>
              <a:t>предприятий </a:t>
            </a:r>
            <a:r>
              <a:rPr lang="ru-RU" dirty="0"/>
              <a:t>проведен, исходя из среднегодовых пробегов: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легкового </a:t>
            </a:r>
            <a:r>
              <a:rPr lang="ru-RU" dirty="0" err="1"/>
              <a:t>амомобиля</a:t>
            </a:r>
            <a:r>
              <a:rPr lang="ru-RU" dirty="0"/>
              <a:t> - </a:t>
            </a:r>
            <a:r>
              <a:rPr lang="ru-RU" b="1" dirty="0"/>
              <a:t>90 </a:t>
            </a:r>
            <a:r>
              <a:rPr lang="ru-RU" b="1" dirty="0" err="1"/>
              <a:t>тыс.км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грузового </a:t>
            </a:r>
            <a:r>
              <a:rPr lang="ru-RU" dirty="0"/>
              <a:t>- </a:t>
            </a:r>
            <a:r>
              <a:rPr lang="ru-RU" b="1" dirty="0"/>
              <a:t>44 </a:t>
            </a:r>
            <a:r>
              <a:rPr lang="ru-RU" b="1" dirty="0" err="1" smtClean="0"/>
              <a:t>тыс.км</a:t>
            </a:r>
            <a:r>
              <a:rPr lang="ru-RU" b="1" dirty="0" smtClean="0"/>
              <a:t>, </a:t>
            </a:r>
          </a:p>
          <a:p>
            <a:pPr>
              <a:buFontTx/>
              <a:buChar char="-"/>
            </a:pPr>
            <a:r>
              <a:rPr lang="ru-RU" dirty="0" smtClean="0"/>
              <a:t>автобуса </a:t>
            </a:r>
            <a:r>
              <a:rPr lang="ru-RU" dirty="0"/>
              <a:t>- </a:t>
            </a:r>
            <a:r>
              <a:rPr lang="ru-RU" b="1" dirty="0"/>
              <a:t>65 </a:t>
            </a:r>
            <a:r>
              <a:rPr lang="ru-RU" b="1" dirty="0" err="1" smtClean="0"/>
              <a:t>тыс.км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170886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Подъемно-транспортное оборудование, определяемое для каждого конкретного предприятия </a:t>
            </a:r>
            <a:r>
              <a:rPr lang="ru-RU" b="1" dirty="0"/>
              <a:t>строительно-планировочным</a:t>
            </a:r>
            <a:r>
              <a:rPr lang="ru-RU" dirty="0"/>
              <a:t> решением (кран-балки, </a:t>
            </a:r>
            <a:r>
              <a:rPr lang="ru-RU" dirty="0" err="1"/>
              <a:t>электротали</a:t>
            </a:r>
            <a:r>
              <a:rPr lang="ru-RU" dirty="0"/>
              <a:t>) табелем не </a:t>
            </a:r>
            <a:r>
              <a:rPr lang="ru-RU" dirty="0" smtClean="0"/>
              <a:t>предусмотрено.</a:t>
            </a:r>
          </a:p>
          <a:p>
            <a:pPr marL="0" indent="0">
              <a:buNone/>
            </a:pPr>
            <a:r>
              <a:rPr lang="ru-RU" dirty="0"/>
              <a:t>Каждый образец оборудования, включенный в номенклатуру "</a:t>
            </a:r>
            <a:r>
              <a:rPr lang="ru-RU" dirty="0" smtClean="0"/>
              <a:t>Табеля ТОБ..." имеет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свое </a:t>
            </a:r>
            <a:r>
              <a:rPr lang="ru-RU" b="1" dirty="0"/>
              <a:t>название и </a:t>
            </a:r>
            <a:r>
              <a:rPr lang="ru-RU" b="1" dirty="0" smtClean="0"/>
              <a:t>аббревиатуру</a:t>
            </a:r>
            <a:r>
              <a:rPr lang="ru-RU" dirty="0" smtClean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b="1" dirty="0" smtClean="0"/>
              <a:t>краткую техническую характеристику </a:t>
            </a:r>
            <a:r>
              <a:rPr lang="ru-RU" dirty="0"/>
              <a:t>с параметрами и габаритами изделия в системе единиц </a:t>
            </a:r>
            <a:r>
              <a:rPr lang="ru-RU" dirty="0" smtClean="0"/>
              <a:t>СИ </a:t>
            </a:r>
            <a:r>
              <a:rPr lang="ru-RU" dirty="0"/>
              <a:t>или старой </a:t>
            </a:r>
            <a:r>
              <a:rPr lang="ru-RU" dirty="0" smtClean="0"/>
              <a:t>системе,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цену</a:t>
            </a:r>
            <a:r>
              <a:rPr lang="ru-RU" dirty="0" smtClean="0"/>
              <a:t> за </a:t>
            </a:r>
            <a:r>
              <a:rPr lang="ru-RU" dirty="0"/>
              <a:t>штуку (комплект или комплекс</a:t>
            </a:r>
            <a:r>
              <a:rPr lang="ru-RU" dirty="0" smtClean="0"/>
              <a:t>),</a:t>
            </a:r>
          </a:p>
          <a:p>
            <a:pPr marL="514350" indent="-514350">
              <a:buAutoNum type="arabicParenR"/>
            </a:pPr>
            <a:r>
              <a:rPr lang="ru-RU" dirty="0" smtClean="0"/>
              <a:t>указание </a:t>
            </a:r>
            <a:r>
              <a:rPr lang="ru-RU" b="1" dirty="0" smtClean="0"/>
              <a:t>потребности</a:t>
            </a:r>
            <a:r>
              <a:rPr lang="ru-RU" dirty="0" smtClean="0"/>
              <a:t> </a:t>
            </a:r>
            <a:r>
              <a:rPr lang="ru-RU" dirty="0"/>
              <a:t>предприятия в оборудовании для численности парка в 100-300, 301-600 и 601-1000 и более единиц подвижного </a:t>
            </a:r>
            <a:r>
              <a:rPr lang="ru-RU" dirty="0" smtClean="0"/>
              <a:t>состава </a:t>
            </a:r>
            <a:r>
              <a:rPr lang="ru-RU" dirty="0"/>
              <a:t>для трех основных типов автомобилей: легковых, грузовых и автобусов.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указание </a:t>
            </a:r>
            <a:r>
              <a:rPr lang="ru-RU" b="1" dirty="0" smtClean="0"/>
              <a:t>применяемости</a:t>
            </a:r>
            <a:r>
              <a:rPr lang="ru-RU" dirty="0" smtClean="0"/>
              <a:t> при </a:t>
            </a:r>
            <a:r>
              <a:rPr lang="ru-RU" dirty="0"/>
              <a:t>ЕО, ТО-1, Д2, ТО-2, ТР.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52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Первый этап жизненного цикла транспортных машин реализуют предприятия </a:t>
            </a:r>
            <a:r>
              <a:rPr lang="ru-RU" b="1" dirty="0"/>
              <a:t>автомобильной промышленности</a:t>
            </a:r>
            <a:r>
              <a:rPr lang="ru-RU" dirty="0"/>
              <a:t>, производящие </a:t>
            </a:r>
            <a:r>
              <a:rPr lang="ru-RU" dirty="0" smtClean="0"/>
              <a:t>АТС и спец технику. 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этапе создания автомобилей разрабатывается их </a:t>
            </a:r>
            <a:r>
              <a:rPr lang="ru-RU" b="1" dirty="0"/>
              <a:t>конструкция</a:t>
            </a:r>
            <a:r>
              <a:rPr lang="ru-RU" dirty="0"/>
              <a:t>, проводятся </a:t>
            </a:r>
            <a:r>
              <a:rPr lang="ru-RU" b="1" dirty="0"/>
              <a:t>испытания</a:t>
            </a:r>
            <a:r>
              <a:rPr lang="ru-RU" dirty="0"/>
              <a:t> по доводке изделий для массового производства и их </a:t>
            </a:r>
            <a:r>
              <a:rPr lang="ru-RU" b="1" dirty="0"/>
              <a:t>сертификация </a:t>
            </a:r>
            <a:r>
              <a:rPr lang="ru-RU" dirty="0"/>
              <a:t>на соответствие всем требованиям НТД.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этапе </a:t>
            </a:r>
            <a:r>
              <a:rPr lang="ru-RU" b="1" dirty="0"/>
              <a:t>производства</a:t>
            </a:r>
            <a:r>
              <a:rPr lang="ru-RU" dirty="0"/>
              <a:t> транспортных машин закладывается и обеспечивается надежность выпускаемых изделий. </a:t>
            </a:r>
          </a:p>
        </p:txBody>
      </p:sp>
    </p:spTree>
    <p:extLst>
      <p:ext uri="{BB962C8B-B14F-4D97-AF65-F5344CB8AC3E}">
        <p14:creationId xmlns:p14="http://schemas.microsoft.com/office/powerpoint/2010/main" val="35765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70243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5. Курсовой проект 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Тема </a:t>
            </a:r>
            <a:r>
              <a:rPr lang="en-US" dirty="0" smtClean="0"/>
              <a:t>: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Разработка табеля технологического оборудования (по вариантам) </a:t>
            </a:r>
          </a:p>
          <a:p>
            <a:pPr marL="0" indent="0" algn="ctr">
              <a:buNone/>
            </a:pPr>
            <a:r>
              <a:rPr lang="ru-RU" dirty="0" smtClean="0"/>
              <a:t>для автотранспортных предприятий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84145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en-US" dirty="0" smtClean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получить навыки и развить умения самостоятельной разработки </a:t>
            </a:r>
            <a:r>
              <a:rPr lang="ru-RU" dirty="0"/>
              <a:t>табеля технологического оборудования </a:t>
            </a:r>
            <a:r>
              <a:rPr lang="ru-RU" dirty="0" smtClean="0"/>
              <a:t>(</a:t>
            </a:r>
            <a:r>
              <a:rPr lang="ru-RU" dirty="0" err="1" smtClean="0"/>
              <a:t>ТОб</a:t>
            </a:r>
            <a:r>
              <a:rPr lang="ru-RU" dirty="0" smtClean="0"/>
              <a:t>) </a:t>
            </a:r>
            <a:r>
              <a:rPr lang="ru-RU" dirty="0"/>
              <a:t>для автотранспортных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47244802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Основные сведения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1) конспект лекций по дисциплине, </a:t>
            </a:r>
          </a:p>
          <a:p>
            <a:pPr marL="0" indent="0">
              <a:buNone/>
            </a:pPr>
            <a:r>
              <a:rPr lang="ru-RU" dirty="0" smtClean="0"/>
              <a:t>2) к </a:t>
            </a:r>
            <a:r>
              <a:rPr lang="ru-RU" dirty="0"/>
              <a:t>настоящему времени действующий в отрасли </a:t>
            </a:r>
            <a:r>
              <a:rPr lang="ru-RU" dirty="0" smtClean="0"/>
              <a:t>Р </a:t>
            </a:r>
            <a:r>
              <a:rPr lang="ru-RU" dirty="0"/>
              <a:t>311299-0254-92«Табель технологического оборудования для АТП различной мощности ПТК и БЦТО»</a:t>
            </a:r>
          </a:p>
          <a:p>
            <a:pPr marL="0" indent="0">
              <a:buNone/>
            </a:pPr>
            <a:r>
              <a:rPr lang="ru-RU" dirty="0" smtClean="0"/>
              <a:t>устарел</a:t>
            </a:r>
            <a:r>
              <a:rPr lang="ru-RU" dirty="0"/>
              <a:t>, но может быть использован для </a:t>
            </a:r>
            <a:r>
              <a:rPr lang="ru-RU" b="1" dirty="0"/>
              <a:t>систематизации и классификации </a:t>
            </a:r>
            <a:r>
              <a:rPr lang="ru-RU" b="1" dirty="0" smtClean="0"/>
              <a:t> </a:t>
            </a:r>
            <a:r>
              <a:rPr lang="ru-RU" dirty="0" err="1" smtClean="0"/>
              <a:t>современногоТОб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22733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Задание для КП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Разработать </a:t>
            </a:r>
            <a:r>
              <a:rPr lang="en-US" dirty="0" smtClean="0"/>
              <a:t>“</a:t>
            </a:r>
            <a:r>
              <a:rPr lang="ru-RU" b="1" dirty="0" smtClean="0"/>
              <a:t>Табель </a:t>
            </a:r>
            <a:r>
              <a:rPr lang="ru-RU" b="1" dirty="0" err="1" smtClean="0"/>
              <a:t>ТОб</a:t>
            </a:r>
            <a:r>
              <a:rPr lang="ru-RU" b="1" dirty="0" smtClean="0"/>
              <a:t> </a:t>
            </a:r>
            <a:r>
              <a:rPr lang="ru-RU" b="1" dirty="0"/>
              <a:t>(по вариантам) предприятий </a:t>
            </a:r>
            <a:r>
              <a:rPr lang="ru-RU" b="1" dirty="0" smtClean="0"/>
              <a:t>автосервиса</a:t>
            </a:r>
            <a:r>
              <a:rPr lang="en-US" b="1" dirty="0" smtClean="0"/>
              <a:t>”</a:t>
            </a:r>
            <a:r>
              <a:rPr lang="ru-RU" b="1" dirty="0" smtClean="0"/>
              <a:t> 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b="1" dirty="0"/>
              <a:t>на </a:t>
            </a:r>
            <a:r>
              <a:rPr lang="ru-RU" b="1" dirty="0" smtClean="0"/>
              <a:t>основе</a:t>
            </a:r>
            <a:r>
              <a:rPr lang="en-US" b="1" dirty="0" smtClean="0"/>
              <a:t> </a:t>
            </a:r>
            <a:r>
              <a:rPr lang="ru-RU" dirty="0" smtClean="0"/>
              <a:t>действующего </a:t>
            </a:r>
            <a:r>
              <a:rPr lang="ru-RU" dirty="0"/>
              <a:t>в отрасли Р </a:t>
            </a:r>
            <a:r>
              <a:rPr lang="ru-RU" dirty="0" smtClean="0"/>
              <a:t>311299-0254-92 «</a:t>
            </a:r>
            <a:r>
              <a:rPr lang="ru-RU" dirty="0"/>
              <a:t>Табель технологического оборудования для АТП различной мощности ПТК и БЦТО</a:t>
            </a:r>
            <a:r>
              <a:rPr lang="ru-RU" dirty="0" smtClean="0"/>
              <a:t>»</a:t>
            </a:r>
            <a:r>
              <a:rPr lang="en-US" dirty="0" smtClean="0"/>
              <a:t>;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b="1" dirty="0" smtClean="0"/>
              <a:t>дополнить и изменить </a:t>
            </a:r>
            <a:r>
              <a:rPr lang="ru-RU" dirty="0" smtClean="0"/>
              <a:t>действующий </a:t>
            </a:r>
            <a:r>
              <a:rPr lang="ru-RU" dirty="0"/>
              <a:t>«Табель </a:t>
            </a:r>
            <a:r>
              <a:rPr lang="ru-RU" dirty="0" err="1" smtClean="0"/>
              <a:t>ТОб</a:t>
            </a:r>
            <a:r>
              <a:rPr lang="ru-RU" dirty="0" smtClean="0"/>
              <a:t>..» с использованием интернет-источников</a:t>
            </a:r>
            <a:r>
              <a:rPr lang="en-US" dirty="0" smtClean="0"/>
              <a:t>;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dirty="0" smtClean="0"/>
              <a:t>при дополнении и изменении внести в разрабатываемый табель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  - наименование оборудования , модель,</a:t>
            </a:r>
          </a:p>
          <a:p>
            <a:pPr marL="0" indent="0">
              <a:buNone/>
            </a:pPr>
            <a:r>
              <a:rPr lang="ru-RU" dirty="0"/>
              <a:t>       - </a:t>
            </a:r>
            <a:r>
              <a:rPr lang="ru-RU" dirty="0" smtClean="0"/>
              <a:t>изготовитель </a:t>
            </a:r>
            <a:r>
              <a:rPr lang="ru-RU" dirty="0"/>
              <a:t>(</a:t>
            </a:r>
            <a:r>
              <a:rPr lang="ru-RU" dirty="0" smtClean="0"/>
              <a:t>завод </a:t>
            </a:r>
            <a:r>
              <a:rPr lang="ru-RU" dirty="0"/>
              <a:t>и прочие изготовители</a:t>
            </a:r>
            <a:r>
              <a:rPr lang="ru-RU" dirty="0" smtClean="0"/>
              <a:t>),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/>
              <a:t>- </a:t>
            </a:r>
            <a:r>
              <a:rPr lang="ru-RU" dirty="0" smtClean="0"/>
              <a:t>краткая </a:t>
            </a:r>
            <a:r>
              <a:rPr lang="ru-RU" dirty="0"/>
              <a:t>техническая характеристика (</a:t>
            </a:r>
            <a:r>
              <a:rPr lang="ru-RU" dirty="0" smtClean="0"/>
              <a:t>в </a:t>
            </a:r>
            <a:r>
              <a:rPr lang="ru-RU" dirty="0" err="1" smtClean="0"/>
              <a:t>т.ч</a:t>
            </a:r>
            <a:r>
              <a:rPr lang="ru-RU" dirty="0" smtClean="0"/>
              <a:t>. габаритные </a:t>
            </a:r>
            <a:r>
              <a:rPr lang="ru-RU" dirty="0"/>
              <a:t>размеры</a:t>
            </a:r>
            <a:r>
              <a:rPr lang="ru-RU" dirty="0" smtClean="0"/>
              <a:t>, мм</a:t>
            </a:r>
            <a:r>
              <a:rPr lang="ru-RU" dirty="0"/>
              <a:t>; масса, кг</a:t>
            </a:r>
            <a:r>
              <a:rPr lang="ru-RU" dirty="0" smtClean="0"/>
              <a:t>),</a:t>
            </a:r>
          </a:p>
          <a:p>
            <a:pPr marL="0" indent="0">
              <a:buNone/>
            </a:pPr>
            <a:r>
              <a:rPr lang="ru-RU" dirty="0"/>
              <a:t>       - </a:t>
            </a:r>
            <a:r>
              <a:rPr lang="ru-RU" dirty="0" smtClean="0"/>
              <a:t>стоимость единицы оборудования </a:t>
            </a:r>
            <a:r>
              <a:rPr lang="ru-RU" dirty="0"/>
              <a:t>(</a:t>
            </a:r>
            <a:r>
              <a:rPr lang="ru-RU" dirty="0" smtClean="0"/>
              <a:t>комплекса, </a:t>
            </a:r>
            <a:r>
              <a:rPr lang="ru-RU" dirty="0"/>
              <a:t>комплекта) в руб. на </a:t>
            </a:r>
            <a:r>
              <a:rPr lang="ru-RU" dirty="0" smtClean="0"/>
              <a:t>01.01.19г.,</a:t>
            </a:r>
          </a:p>
          <a:p>
            <a:pPr marL="0" indent="0">
              <a:buNone/>
            </a:pPr>
            <a:r>
              <a:rPr lang="ru-RU" dirty="0" smtClean="0"/>
              <a:t>       - фотография, рисунок, схема оборудования (6-й столбец ),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- гиперссылка, электронный адрес интернет-источника (7-й столбец).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371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 smtClean="0"/>
              <a:t>Варианты задания КП</a:t>
            </a:r>
            <a:r>
              <a:rPr lang="en-US" sz="8000" dirty="0" smtClean="0"/>
              <a:t>:</a:t>
            </a:r>
            <a:endParaRPr lang="en-US" sz="5600" dirty="0" smtClean="0"/>
          </a:p>
          <a:p>
            <a:pPr marL="0" indent="0">
              <a:buNone/>
            </a:pPr>
            <a:r>
              <a:rPr lang="ru-RU" sz="9600" dirty="0"/>
              <a:t>1. Уборочно-моечное </a:t>
            </a:r>
            <a:r>
              <a:rPr lang="ru-RU" sz="9600" dirty="0" smtClean="0"/>
              <a:t>оборудование,</a:t>
            </a:r>
            <a:endParaRPr lang="ru-RU" sz="9600" dirty="0"/>
          </a:p>
          <a:p>
            <a:pPr marL="0" indent="0">
              <a:buNone/>
            </a:pPr>
            <a:r>
              <a:rPr lang="en-US" sz="9600" dirty="0" smtClean="0"/>
              <a:t>2</a:t>
            </a:r>
            <a:r>
              <a:rPr lang="ru-RU" sz="9600" dirty="0"/>
              <a:t>. </a:t>
            </a:r>
            <a:r>
              <a:rPr lang="ru-RU" sz="9600" dirty="0" smtClean="0"/>
              <a:t>Подъемно- транспортное оборудование,</a:t>
            </a:r>
          </a:p>
          <a:p>
            <a:pPr marL="0" indent="0">
              <a:buNone/>
            </a:pPr>
            <a:r>
              <a:rPr lang="ru-RU" sz="9600" dirty="0"/>
              <a:t>3. Смазочно- заправочное </a:t>
            </a:r>
            <a:r>
              <a:rPr lang="ru-RU" sz="9600" dirty="0" smtClean="0"/>
              <a:t>оборудование,</a:t>
            </a:r>
            <a:endParaRPr lang="ru-RU" sz="9600" dirty="0"/>
          </a:p>
          <a:p>
            <a:pPr marL="0" indent="0">
              <a:buNone/>
            </a:pPr>
            <a:r>
              <a:rPr lang="ru-RU" sz="9600" dirty="0"/>
              <a:t>4. </a:t>
            </a:r>
            <a:r>
              <a:rPr lang="ru-RU" sz="9600" dirty="0" smtClean="0"/>
              <a:t>Диагностическое </a:t>
            </a:r>
            <a:r>
              <a:rPr lang="ru-RU" sz="9600" dirty="0"/>
              <a:t>оборудование обслуживания и выполнения контрольно- регулировочных </a:t>
            </a:r>
            <a:r>
              <a:rPr lang="ru-RU" sz="9600" dirty="0" smtClean="0"/>
              <a:t>операций,</a:t>
            </a:r>
          </a:p>
          <a:p>
            <a:pPr marL="0" indent="0">
              <a:buNone/>
            </a:pPr>
            <a:r>
              <a:rPr lang="ru-RU" sz="9600" dirty="0"/>
              <a:t>5. Слесарно-монтажный инструмент и </a:t>
            </a:r>
            <a:r>
              <a:rPr lang="ru-RU" sz="9600" dirty="0" smtClean="0"/>
              <a:t>приспособления,</a:t>
            </a:r>
          </a:p>
          <a:p>
            <a:pPr marL="0" indent="0">
              <a:buNone/>
            </a:pPr>
            <a:r>
              <a:rPr lang="ru-RU" sz="9600" dirty="0"/>
              <a:t>6. Ремонтное </a:t>
            </a:r>
            <a:r>
              <a:rPr lang="ru-RU" sz="9600" dirty="0" smtClean="0"/>
              <a:t>оборудование,</a:t>
            </a:r>
            <a:endParaRPr lang="ru-RU" sz="9600" dirty="0"/>
          </a:p>
          <a:p>
            <a:pPr marL="0" indent="0">
              <a:buNone/>
            </a:pPr>
            <a:r>
              <a:rPr lang="ru-RU" sz="9600" dirty="0"/>
              <a:t>7. </a:t>
            </a:r>
            <a:r>
              <a:rPr lang="ru-RU" sz="9600" dirty="0" smtClean="0"/>
              <a:t>Шиномонтажное </a:t>
            </a:r>
            <a:r>
              <a:rPr lang="ru-RU" sz="9600" dirty="0"/>
              <a:t>и шиноремонтное </a:t>
            </a:r>
            <a:r>
              <a:rPr lang="ru-RU" sz="9600" dirty="0" smtClean="0"/>
              <a:t>оборудование,</a:t>
            </a:r>
          </a:p>
          <a:p>
            <a:pPr marL="0" indent="0">
              <a:buNone/>
            </a:pPr>
            <a:r>
              <a:rPr lang="ru-RU" sz="9600" dirty="0"/>
              <a:t>8. </a:t>
            </a:r>
            <a:r>
              <a:rPr lang="ru-RU" sz="9600" dirty="0" smtClean="0"/>
              <a:t>По </a:t>
            </a:r>
            <a:r>
              <a:rPr lang="ru-RU" sz="9600" dirty="0"/>
              <a:t>ремонту агрегатов автомобилей </a:t>
            </a:r>
            <a:r>
              <a:rPr lang="ru-RU" sz="9600" dirty="0" smtClean="0"/>
              <a:t>(для </a:t>
            </a:r>
            <a:r>
              <a:rPr lang="ru-RU" sz="9600" dirty="0"/>
              <a:t>карбюраторных </a:t>
            </a:r>
            <a:r>
              <a:rPr lang="ru-RU" sz="9600" dirty="0" smtClean="0"/>
              <a:t>двигателей) для ЦСП,</a:t>
            </a:r>
          </a:p>
          <a:p>
            <a:pPr marL="0" indent="0">
              <a:buNone/>
            </a:pPr>
            <a:r>
              <a:rPr lang="ru-RU" sz="9600" dirty="0" smtClean="0"/>
              <a:t>9. По </a:t>
            </a:r>
            <a:r>
              <a:rPr lang="ru-RU" sz="9600" dirty="0"/>
              <a:t>ремонту агрегатов автомобилей </a:t>
            </a:r>
            <a:r>
              <a:rPr lang="ru-RU" sz="9600" dirty="0" smtClean="0"/>
              <a:t>(ремонту </a:t>
            </a:r>
            <a:r>
              <a:rPr lang="ru-RU" sz="9600" dirty="0"/>
              <a:t>коробок перемены передач и гидромеханических </a:t>
            </a:r>
            <a:r>
              <a:rPr lang="ru-RU" sz="9600" dirty="0" smtClean="0"/>
              <a:t>передач) для ЦСП,</a:t>
            </a:r>
          </a:p>
          <a:p>
            <a:pPr marL="0" indent="0">
              <a:buNone/>
            </a:pPr>
            <a:r>
              <a:rPr lang="ru-RU" sz="9600" dirty="0"/>
              <a:t>10. </a:t>
            </a:r>
            <a:r>
              <a:rPr lang="ru-RU" sz="9600" dirty="0" smtClean="0"/>
              <a:t>По </a:t>
            </a:r>
            <a:r>
              <a:rPr lang="ru-RU" sz="9600" dirty="0"/>
              <a:t>ремонту электрооборудования </a:t>
            </a:r>
            <a:r>
              <a:rPr lang="ru-RU" sz="9600" dirty="0" smtClean="0"/>
              <a:t>автомобилей </a:t>
            </a:r>
            <a:r>
              <a:rPr lang="ru-RU" sz="9600" dirty="0"/>
              <a:t>для ЦСП</a:t>
            </a:r>
            <a:r>
              <a:rPr lang="ru-RU" sz="9600" dirty="0" smtClean="0"/>
              <a:t>,</a:t>
            </a:r>
          </a:p>
          <a:p>
            <a:pPr marL="0" indent="0">
              <a:buNone/>
            </a:pPr>
            <a:r>
              <a:rPr lang="ru-RU" sz="9600" dirty="0"/>
              <a:t>11. По ремонту электрооборудования автомобилей </a:t>
            </a:r>
            <a:r>
              <a:rPr lang="ru-RU" sz="9600" dirty="0" smtClean="0"/>
              <a:t>(</a:t>
            </a:r>
            <a:r>
              <a:rPr lang="ru-RU" sz="9600" dirty="0"/>
              <a:t>специализированное оборудование для ремонта и испытаний </a:t>
            </a:r>
            <a:r>
              <a:rPr lang="ru-RU" sz="9600" dirty="0" smtClean="0"/>
              <a:t>стартеров) для ЦСП,</a:t>
            </a:r>
          </a:p>
          <a:p>
            <a:pPr marL="0" indent="0">
              <a:buNone/>
            </a:pPr>
            <a:r>
              <a:rPr lang="ru-RU" sz="9600" dirty="0" smtClean="0"/>
              <a:t>12. </a:t>
            </a:r>
            <a:r>
              <a:rPr lang="ru-RU" sz="9600" dirty="0"/>
              <a:t>По ремонту электрооборудования автомобилей </a:t>
            </a:r>
            <a:r>
              <a:rPr lang="ru-RU" sz="9600" dirty="0" smtClean="0"/>
              <a:t>(специализированное </a:t>
            </a:r>
            <a:r>
              <a:rPr lang="ru-RU" sz="9600" dirty="0"/>
              <a:t>оборудование для ремонта </a:t>
            </a:r>
            <a:r>
              <a:rPr lang="ru-RU" sz="9600" dirty="0" smtClean="0"/>
              <a:t>генераторов)</a:t>
            </a:r>
            <a:r>
              <a:rPr lang="ru-RU" sz="9600" dirty="0"/>
              <a:t> для </a:t>
            </a:r>
            <a:r>
              <a:rPr lang="ru-RU" sz="9600" dirty="0" smtClean="0"/>
              <a:t>ЦСП,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10526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13</a:t>
            </a:r>
            <a:r>
              <a:rPr lang="ru-RU" sz="1800" dirty="0"/>
              <a:t>. По ремонту шин для ЦСП,</a:t>
            </a:r>
          </a:p>
          <a:p>
            <a:pPr marL="0" indent="0">
              <a:buNone/>
            </a:pPr>
            <a:r>
              <a:rPr lang="ru-RU" sz="1800" dirty="0"/>
              <a:t>14. По ремонту аккумуляторов для ЦСП,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15</a:t>
            </a:r>
            <a:r>
              <a:rPr lang="ru-RU" sz="1800" dirty="0"/>
              <a:t>. По ремонту топливной аппаратуры для ЦСП,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>16. По ремонту двигателей (оборудование для выполнения уборочно-моечных работ) для ЦСП,</a:t>
            </a:r>
          </a:p>
          <a:p>
            <a:pPr marL="0" indent="0">
              <a:buNone/>
            </a:pPr>
            <a:r>
              <a:rPr lang="ru-RU" sz="1800" dirty="0"/>
              <a:t>17. По ремонту двигателей  (оборудование для выполнения подъемно-транспортных работ) для ЦСП,</a:t>
            </a:r>
          </a:p>
          <a:p>
            <a:pPr marL="0" indent="0">
              <a:buNone/>
            </a:pPr>
            <a:r>
              <a:rPr lang="ru-RU" sz="1800" dirty="0"/>
              <a:t>18. По ремонту двигателей  (оборудование для выполнения заправочных работ) для ЦСП,</a:t>
            </a:r>
          </a:p>
          <a:p>
            <a:pPr marL="0" indent="0">
              <a:buNone/>
            </a:pPr>
            <a:r>
              <a:rPr lang="ru-RU" sz="1800" dirty="0"/>
              <a:t>19. По ремонту двигателей  ( оборудование для выполнения разборочно-сборочных работ) для ЦСП,</a:t>
            </a:r>
          </a:p>
          <a:p>
            <a:pPr marL="0" indent="0">
              <a:buNone/>
            </a:pPr>
            <a:r>
              <a:rPr lang="ru-RU" sz="1800" dirty="0"/>
              <a:t>20. По ремонту двигателей  ( оборудование диагностическое, испытательное, контрольно-измерительные приборы и инструмент) для ЦСП,</a:t>
            </a:r>
          </a:p>
          <a:p>
            <a:pPr marL="0" indent="0">
              <a:buNone/>
            </a:pPr>
            <a:r>
              <a:rPr lang="ru-RU" sz="1800" dirty="0"/>
              <a:t>21. По ремонту двигателей  ( прочее оборудование и </a:t>
            </a:r>
            <a:r>
              <a:rPr lang="ru-RU" sz="1800" dirty="0" err="1"/>
              <a:t>оргтехоснастка</a:t>
            </a:r>
            <a:r>
              <a:rPr lang="ru-RU" sz="1800" dirty="0"/>
              <a:t>) для ЦСП,</a:t>
            </a:r>
          </a:p>
          <a:p>
            <a:pPr marL="0" indent="0">
              <a:buNone/>
            </a:pPr>
            <a:r>
              <a:rPr lang="ru-RU" sz="1800" dirty="0"/>
              <a:t>22. По изготовлению и ремонту рессор для ЦСП,</a:t>
            </a:r>
          </a:p>
          <a:p>
            <a:pPr marL="0" indent="0">
              <a:buNone/>
            </a:pPr>
            <a:r>
              <a:rPr lang="ru-RU" sz="1800" dirty="0"/>
              <a:t>23. По малярным работам и работам по антикоррозионному покрытию кузовов автомобилей для ЦСП,</a:t>
            </a:r>
          </a:p>
          <a:p>
            <a:pPr marL="0" indent="0">
              <a:buNone/>
            </a:pPr>
            <a:r>
              <a:rPr lang="ru-RU" sz="1800" dirty="0"/>
              <a:t>24. По ремонту и изготовлению платформ грузовых автомобилей (для деревянных платформ) для ЦСП,</a:t>
            </a:r>
          </a:p>
          <a:p>
            <a:pPr marL="0" indent="0">
              <a:buNone/>
            </a:pPr>
            <a:r>
              <a:rPr lang="ru-RU" sz="1800" dirty="0"/>
              <a:t>25. По ремонту и изготовлению платформ грузовых автомобилей ( для металлических платформ и самосвальных кузов) для ЦСП,</a:t>
            </a:r>
          </a:p>
          <a:p>
            <a:pPr marL="0" indent="0">
              <a:buNone/>
            </a:pPr>
            <a:r>
              <a:rPr lang="ru-RU" sz="1800" dirty="0"/>
              <a:t>26. Для технического обслуживания и ремонта гаражного и технологического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98163020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669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5100" b="1" dirty="0" smtClean="0"/>
              <a:t>Структура КП</a:t>
            </a:r>
            <a:r>
              <a:rPr lang="en-US" sz="5100" b="1" dirty="0" smtClean="0"/>
              <a:t>: </a:t>
            </a:r>
          </a:p>
          <a:p>
            <a:pPr marL="0" indent="0">
              <a:buNone/>
            </a:pPr>
            <a:r>
              <a:rPr lang="ru-RU" sz="5100" dirty="0" smtClean="0"/>
              <a:t>1 лист. Титул (включая</a:t>
            </a:r>
            <a:r>
              <a:rPr lang="en-US" sz="5100" dirty="0" smtClean="0"/>
              <a:t>:</a:t>
            </a:r>
            <a:r>
              <a:rPr lang="ru-RU" sz="5100" dirty="0" smtClean="0"/>
              <a:t> тему, вариант задания)</a:t>
            </a:r>
            <a:r>
              <a:rPr lang="en-US" sz="5100" dirty="0" smtClean="0"/>
              <a:t>;</a:t>
            </a:r>
            <a:endParaRPr lang="ru-RU" sz="5100" dirty="0" smtClean="0"/>
          </a:p>
          <a:p>
            <a:pPr marL="0" indent="0">
              <a:buNone/>
            </a:pPr>
            <a:r>
              <a:rPr lang="ru-RU" sz="5100" dirty="0" smtClean="0"/>
              <a:t>2 лист. Содержание</a:t>
            </a:r>
            <a:r>
              <a:rPr lang="en-US" sz="5100" dirty="0" smtClean="0"/>
              <a:t>;</a:t>
            </a:r>
            <a:endParaRPr lang="ru-RU" sz="5100" dirty="0" smtClean="0"/>
          </a:p>
          <a:p>
            <a:pPr marL="0" indent="0">
              <a:buNone/>
            </a:pPr>
            <a:r>
              <a:rPr lang="ru-RU" sz="5100" dirty="0"/>
              <a:t>3 лист. Цель </a:t>
            </a:r>
            <a:r>
              <a:rPr lang="ru-RU" sz="5100" dirty="0" smtClean="0"/>
              <a:t>КП, </a:t>
            </a:r>
            <a:r>
              <a:rPr lang="ru-RU" sz="5100" dirty="0"/>
              <a:t>Основные сведения, </a:t>
            </a:r>
            <a:r>
              <a:rPr lang="ru-RU" sz="5100" dirty="0" smtClean="0"/>
              <a:t>Задание</a:t>
            </a:r>
            <a:r>
              <a:rPr lang="en-US" sz="5100" dirty="0" smtClean="0"/>
              <a:t>;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4 - 20</a:t>
            </a:r>
            <a:r>
              <a:rPr lang="ru-RU" sz="5100" dirty="0" smtClean="0"/>
              <a:t> лист.  </a:t>
            </a:r>
            <a:r>
              <a:rPr lang="en-US" sz="5100" dirty="0" smtClean="0"/>
              <a:t>“</a:t>
            </a:r>
            <a:r>
              <a:rPr lang="ru-RU" sz="5100" dirty="0"/>
              <a:t>Табель </a:t>
            </a:r>
            <a:r>
              <a:rPr lang="ru-RU" sz="5100" dirty="0" smtClean="0"/>
              <a:t>технологического оборудования </a:t>
            </a:r>
            <a:r>
              <a:rPr lang="ru-RU" sz="5100" dirty="0"/>
              <a:t>(по </a:t>
            </a:r>
            <a:r>
              <a:rPr lang="ru-RU" sz="5100" dirty="0" smtClean="0"/>
              <a:t>вариантам) автотранспортных предприятий</a:t>
            </a:r>
            <a:r>
              <a:rPr lang="en-US" sz="5100" dirty="0" smtClean="0"/>
              <a:t>”</a:t>
            </a:r>
            <a:r>
              <a:rPr lang="ru-RU" sz="5100" dirty="0" smtClean="0"/>
              <a:t> </a:t>
            </a:r>
          </a:p>
          <a:p>
            <a:pPr marL="0" indent="0">
              <a:buNone/>
            </a:pPr>
            <a:r>
              <a:rPr lang="ru-RU" sz="5100" dirty="0" smtClean="0"/>
              <a:t>(в табличной форме)</a:t>
            </a:r>
            <a:r>
              <a:rPr lang="en-US" sz="5100" dirty="0" smtClean="0"/>
              <a:t>;</a:t>
            </a:r>
          </a:p>
          <a:p>
            <a:pPr marL="0" indent="0">
              <a:buNone/>
            </a:pPr>
            <a:r>
              <a:rPr lang="ru-RU" sz="5100" dirty="0" smtClean="0"/>
              <a:t>21 лист. Условные обозначения,</a:t>
            </a:r>
          </a:p>
          <a:p>
            <a:pPr marL="0" indent="0">
              <a:buNone/>
            </a:pPr>
            <a:r>
              <a:rPr lang="ru-RU" sz="5100" dirty="0" smtClean="0"/>
              <a:t>22 лист. </a:t>
            </a:r>
            <a:r>
              <a:rPr lang="ru-RU" sz="5100" smtClean="0"/>
              <a:t>Источники.</a:t>
            </a:r>
            <a:endParaRPr lang="ru-RU" sz="51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89951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41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Структура таблицы </a:t>
            </a:r>
          </a:p>
          <a:p>
            <a:pPr marL="0" indent="0" algn="ctr">
              <a:buNone/>
            </a:pPr>
            <a:r>
              <a:rPr lang="en-US" sz="2400" dirty="0" smtClean="0"/>
              <a:t>“</a:t>
            </a:r>
            <a:r>
              <a:rPr lang="ru-RU" sz="2400" dirty="0" smtClean="0"/>
              <a:t>Табеля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/>
              <a:t>технологического оборудования (по вариантам) автотранспортных предприятий</a:t>
            </a:r>
            <a:r>
              <a:rPr lang="en-US" sz="2400" dirty="0" smtClean="0"/>
              <a:t>”</a:t>
            </a:r>
            <a:r>
              <a:rPr lang="ru-RU" sz="2400" dirty="0" smtClean="0"/>
              <a:t> 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1 столбец. № п</a:t>
            </a:r>
            <a:r>
              <a:rPr lang="en-US" sz="2400" dirty="0" smtClean="0"/>
              <a:t>/</a:t>
            </a:r>
            <a:r>
              <a:rPr lang="ru-RU" sz="2400" dirty="0" smtClean="0"/>
              <a:t>п</a:t>
            </a:r>
          </a:p>
          <a:p>
            <a:pPr marL="0" indent="0">
              <a:buNone/>
            </a:pPr>
            <a:r>
              <a:rPr lang="ru-RU" sz="2400" dirty="0" smtClean="0"/>
              <a:t>2 </a:t>
            </a:r>
            <a:r>
              <a:rPr lang="ru-RU" sz="2400" dirty="0"/>
              <a:t>столбец</a:t>
            </a:r>
            <a:r>
              <a:rPr lang="ru-RU" sz="2400" dirty="0" smtClean="0"/>
              <a:t>. Наименование </a:t>
            </a:r>
            <a:r>
              <a:rPr lang="ru-RU" sz="2400" dirty="0"/>
              <a:t>оборудования , модель,</a:t>
            </a:r>
          </a:p>
          <a:p>
            <a:pPr marL="0" indent="0">
              <a:buNone/>
            </a:pPr>
            <a:r>
              <a:rPr lang="ru-RU" sz="2400" dirty="0" smtClean="0"/>
              <a:t>3 </a:t>
            </a:r>
            <a:r>
              <a:rPr lang="ru-RU" sz="2400" dirty="0"/>
              <a:t>столбец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smtClean="0"/>
              <a:t>Изготовитель </a:t>
            </a:r>
            <a:r>
              <a:rPr lang="ru-RU" sz="2400" dirty="0"/>
              <a:t>(завод и прочие изготовители),</a:t>
            </a:r>
          </a:p>
          <a:p>
            <a:pPr marL="0" indent="0">
              <a:buNone/>
            </a:pPr>
            <a:r>
              <a:rPr lang="ru-RU" sz="2400" dirty="0" smtClean="0"/>
              <a:t>4 столбец. Краткая </a:t>
            </a:r>
            <a:r>
              <a:rPr lang="ru-RU" sz="2400" dirty="0"/>
              <a:t>техническая характеристика (в </a:t>
            </a:r>
            <a:r>
              <a:rPr lang="ru-RU" sz="2400" dirty="0" err="1"/>
              <a:t>т.ч</a:t>
            </a:r>
            <a:r>
              <a:rPr lang="ru-RU" sz="2400" dirty="0"/>
              <a:t>. 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габаритные размеры</a:t>
            </a:r>
            <a:r>
              <a:rPr lang="ru-RU" sz="2400" dirty="0"/>
              <a:t>, мм; масса, кг</a:t>
            </a:r>
            <a:r>
              <a:rPr lang="ru-RU" sz="2400" dirty="0" smtClean="0"/>
              <a:t>),</a:t>
            </a:r>
          </a:p>
          <a:p>
            <a:pPr marL="0" indent="0">
              <a:buNone/>
            </a:pPr>
            <a:r>
              <a:rPr lang="ru-RU" sz="2400" dirty="0" smtClean="0"/>
              <a:t>5 </a:t>
            </a:r>
            <a:r>
              <a:rPr lang="ru-RU" sz="2400" dirty="0"/>
              <a:t>столбец</a:t>
            </a:r>
            <a:r>
              <a:rPr lang="ru-RU" sz="2400" dirty="0" smtClean="0"/>
              <a:t>. Стоимость </a:t>
            </a:r>
            <a:r>
              <a:rPr lang="ru-RU" sz="2400" dirty="0"/>
              <a:t>единицы оборудования (комплекса,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комплекта</a:t>
            </a:r>
            <a:r>
              <a:rPr lang="ru-RU" sz="2400" dirty="0"/>
              <a:t>) в руб. на 01.01.19г</a:t>
            </a:r>
            <a:r>
              <a:rPr lang="ru-RU" sz="2400" dirty="0" smtClean="0"/>
              <a:t>.,</a:t>
            </a:r>
          </a:p>
          <a:p>
            <a:pPr marL="0" indent="0">
              <a:buNone/>
            </a:pPr>
            <a:r>
              <a:rPr lang="ru-RU" sz="2400" dirty="0" smtClean="0"/>
              <a:t>6 </a:t>
            </a:r>
            <a:r>
              <a:rPr lang="ru-RU" sz="2400" dirty="0"/>
              <a:t>столбец</a:t>
            </a:r>
            <a:r>
              <a:rPr lang="ru-RU" sz="2400" dirty="0" smtClean="0"/>
              <a:t>. Фотография</a:t>
            </a:r>
            <a:r>
              <a:rPr lang="ru-RU" sz="2400" dirty="0"/>
              <a:t>, рисунок, схема </a:t>
            </a:r>
            <a:r>
              <a:rPr lang="ru-RU" sz="2400" dirty="0" smtClean="0"/>
              <a:t>оборудования,</a:t>
            </a:r>
          </a:p>
          <a:p>
            <a:pPr marL="0" indent="0">
              <a:buNone/>
            </a:pPr>
            <a:r>
              <a:rPr lang="ru-RU" sz="2400" dirty="0" smtClean="0"/>
              <a:t>7 </a:t>
            </a:r>
            <a:r>
              <a:rPr lang="ru-RU" sz="2400" dirty="0"/>
              <a:t>столбец</a:t>
            </a:r>
            <a:r>
              <a:rPr lang="ru-RU" sz="2400" dirty="0" smtClean="0"/>
              <a:t>. Гиперссылка</a:t>
            </a:r>
            <a:r>
              <a:rPr lang="ru-RU" sz="2400" dirty="0"/>
              <a:t>, электронный адрес </a:t>
            </a:r>
            <a:r>
              <a:rPr lang="ru-RU" sz="2400" dirty="0" smtClean="0"/>
              <a:t>интернет-источника.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742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Второй этап жизненного цикла автомобиля реализуют собственники, автотранспортные предприятия и организации, обеспечивающие поддержание машин в </a:t>
            </a:r>
            <a:r>
              <a:rPr lang="ru-RU" b="1" dirty="0"/>
              <a:t>исправном техническом состоянии </a:t>
            </a:r>
          </a:p>
        </p:txBody>
      </p:sp>
    </p:spTree>
    <p:extLst>
      <p:ext uri="{BB962C8B-B14F-4D97-AF65-F5344CB8AC3E}">
        <p14:creationId xmlns:p14="http://schemas.microsoft.com/office/powerpoint/2010/main" val="8354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Источники для КП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514350" indent="-514350">
              <a:buAutoNum type="arabicPeriod"/>
            </a:pPr>
            <a:r>
              <a:rPr lang="ru-RU" dirty="0" smtClean="0"/>
              <a:t>Р </a:t>
            </a:r>
            <a:r>
              <a:rPr lang="ru-RU" dirty="0"/>
              <a:t>311299-0254-92 «Табель технологического оборудования для АТП различной мощности ПТК и БЦТО</a:t>
            </a:r>
            <a:r>
              <a:rPr lang="ru-RU" dirty="0" smtClean="0"/>
              <a:t>»</a:t>
            </a:r>
            <a:r>
              <a:rPr lang="en-US" dirty="0" smtClean="0"/>
              <a:t>;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Интернет-источники </a:t>
            </a:r>
          </a:p>
          <a:p>
            <a:pPr marL="0" indent="0">
              <a:buNone/>
            </a:pPr>
            <a:r>
              <a:rPr lang="ru-RU" dirty="0" smtClean="0"/>
              <a:t>(перечислить е-источники, используемые в </a:t>
            </a:r>
            <a:r>
              <a:rPr lang="ru-RU" dirty="0" err="1" smtClean="0"/>
              <a:t>Тоб</a:t>
            </a:r>
            <a:r>
              <a:rPr lang="ru-RU" dirty="0" smtClean="0"/>
              <a:t>, с указанием названий сайтов на русском языке).</a:t>
            </a:r>
          </a:p>
          <a:p>
            <a:pPr marL="514350" indent="-514350"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08666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Сроки </a:t>
            </a:r>
            <a:r>
              <a:rPr lang="ru-RU" dirty="0" smtClean="0"/>
              <a:t>выполнения</a:t>
            </a:r>
            <a:r>
              <a:rPr lang="ru-RU" b="1" dirty="0" smtClean="0"/>
              <a:t> </a:t>
            </a:r>
            <a:r>
              <a:rPr lang="ru-RU" dirty="0" smtClean="0"/>
              <a:t>КП</a:t>
            </a:r>
            <a:r>
              <a:rPr lang="en-US" dirty="0" smtClean="0"/>
              <a:t>: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Представить </a:t>
            </a:r>
            <a:r>
              <a:rPr lang="ru-RU" dirty="0" smtClean="0"/>
              <a:t>КП в </a:t>
            </a:r>
            <a:r>
              <a:rPr lang="ru-RU" dirty="0"/>
              <a:t>е-форме на е-почту </a:t>
            </a:r>
            <a:r>
              <a:rPr lang="en-US" dirty="0" smtClean="0">
                <a:hlinkClick r:id="rId2"/>
              </a:rPr>
              <a:t>dolganovandrgen@gmail.com</a:t>
            </a:r>
            <a:r>
              <a:rPr lang="en-US" dirty="0" smtClean="0"/>
              <a:t> – </a:t>
            </a:r>
            <a:r>
              <a:rPr lang="ru-RU" dirty="0" smtClean="0"/>
              <a:t>16.12.19 (до 21.00)</a:t>
            </a:r>
            <a:r>
              <a:rPr lang="en-US" dirty="0" smtClean="0"/>
              <a:t>;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Представить КП в бумажной форме 18.12.19.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39397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Критерии </a:t>
            </a:r>
            <a:r>
              <a:rPr lang="ru-RU" dirty="0" smtClean="0"/>
              <a:t>оценки КП (по </a:t>
            </a:r>
            <a:r>
              <a:rPr lang="ru-RU" dirty="0"/>
              <a:t>вариантам)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Полнота Табеля </a:t>
            </a:r>
            <a:r>
              <a:rPr lang="ru-RU" dirty="0" err="1" smtClean="0"/>
              <a:t>ТОб</a:t>
            </a:r>
            <a:r>
              <a:rPr lang="en-US" dirty="0" smtClean="0"/>
              <a:t>;</a:t>
            </a:r>
          </a:p>
          <a:p>
            <a:pPr marL="514350" indent="-514350">
              <a:buAutoNum type="arabicParenR"/>
            </a:pPr>
            <a:r>
              <a:rPr lang="ru-RU" dirty="0" smtClean="0"/>
              <a:t>Актуальность информации в </a:t>
            </a:r>
            <a:r>
              <a:rPr lang="ru-RU" dirty="0"/>
              <a:t>Табеля </a:t>
            </a:r>
            <a:r>
              <a:rPr lang="ru-RU" dirty="0" err="1" smtClean="0"/>
              <a:t>ТОб</a:t>
            </a:r>
            <a:r>
              <a:rPr lang="en-US" dirty="0" smtClean="0"/>
              <a:t>;</a:t>
            </a:r>
          </a:p>
          <a:p>
            <a:pPr marL="514350" indent="-514350">
              <a:buAutoNum type="arabicParenR"/>
            </a:pPr>
            <a:r>
              <a:rPr lang="ru-RU" dirty="0" smtClean="0"/>
              <a:t>Своевременность выполнения </a:t>
            </a:r>
            <a:r>
              <a:rPr lang="ru-RU" dirty="0"/>
              <a:t>Табеля </a:t>
            </a:r>
            <a:r>
              <a:rPr lang="ru-RU" dirty="0" err="1" smtClean="0"/>
              <a:t>ТОб</a:t>
            </a:r>
            <a:r>
              <a:rPr lang="ru-RU" dirty="0" smtClean="0"/>
              <a:t> по срокам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Соответствие оформления КП стандартным требованиям </a:t>
            </a:r>
            <a:r>
              <a:rPr lang="ru-RU" dirty="0" err="1" smtClean="0"/>
              <a:t>УрФУ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86209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6. </a:t>
            </a:r>
            <a:r>
              <a:rPr lang="ru-RU" sz="3600" b="1" dirty="0" smtClean="0"/>
              <a:t>ОБЩЕСОЮЗНЫЕ </a:t>
            </a:r>
            <a:r>
              <a:rPr lang="ru-RU" sz="3600" b="1" dirty="0"/>
              <a:t>НОРМЫ ТЕХНОЛОГИЧЕСКОГО ПРОЕКТИРОВАНИЯ</a:t>
            </a:r>
            <a:br>
              <a:rPr lang="ru-RU" sz="3600" b="1" dirty="0"/>
            </a:br>
            <a:r>
              <a:rPr lang="ru-RU" sz="3600" b="1" dirty="0"/>
              <a:t>ПРЕДПРИЯТИЙ АВТОМОБИЛЬНОГО </a:t>
            </a:r>
            <a:r>
              <a:rPr lang="ru-RU" sz="3600" b="1" dirty="0" smtClean="0"/>
              <a:t>ТРАНСПОРТА (ОНТП-01-91)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0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800" b="1" dirty="0" smtClean="0"/>
              <a:t>Назначение ОНТП</a:t>
            </a:r>
            <a:r>
              <a:rPr lang="en-US" sz="3800" b="1" dirty="0" smtClean="0"/>
              <a:t>:</a:t>
            </a:r>
            <a:endParaRPr lang="ru-RU" sz="3800" b="1" dirty="0" smtClean="0"/>
          </a:p>
          <a:p>
            <a:pPr marL="0" indent="0">
              <a:buNone/>
            </a:pPr>
            <a:r>
              <a:rPr lang="ru-RU" sz="3800" dirty="0" smtClean="0"/>
              <a:t>ОНТП предприятий </a:t>
            </a:r>
            <a:r>
              <a:rPr lang="ru-RU" dirty="0"/>
              <a:t>автомобильного транспорта следует соблюдать при разработке технологических решений проектов </a:t>
            </a:r>
            <a:r>
              <a:rPr lang="ru-RU" dirty="0" smtClean="0"/>
              <a:t>на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строительство новых,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реконструкцию</a:t>
            </a:r>
            <a:r>
              <a:rPr lang="ru-RU" dirty="0"/>
              <a:t>,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расширение,</a:t>
            </a:r>
          </a:p>
          <a:p>
            <a:pPr>
              <a:buFontTx/>
              <a:buChar char="-"/>
            </a:pPr>
            <a:r>
              <a:rPr lang="ru-RU" dirty="0" smtClean="0"/>
              <a:t>техническое </a:t>
            </a:r>
            <a:r>
              <a:rPr lang="ru-RU" dirty="0"/>
              <a:t>перевооружение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действующих </a:t>
            </a:r>
            <a:r>
              <a:rPr lang="ru-RU" dirty="0"/>
              <a:t>предприятий, зданий и сооружений, предназначенных для организации </a:t>
            </a:r>
            <a:r>
              <a:rPr lang="ru-RU" dirty="0" err="1"/>
              <a:t>межсменного</a:t>
            </a:r>
            <a:r>
              <a:rPr lang="ru-RU" dirty="0"/>
              <a:t> хранения, </a:t>
            </a:r>
            <a:r>
              <a:rPr lang="ru-RU" dirty="0" smtClean="0"/>
              <a:t>ТО </a:t>
            </a:r>
            <a:r>
              <a:rPr lang="ru-RU" dirty="0"/>
              <a:t>и </a:t>
            </a:r>
            <a:r>
              <a:rPr lang="ru-RU" dirty="0" smtClean="0"/>
              <a:t>ТР </a:t>
            </a:r>
            <a:r>
              <a:rPr lang="ru-RU" dirty="0"/>
              <a:t>подвижного состава,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включая </a:t>
            </a:r>
            <a:r>
              <a:rPr lang="ru-RU" dirty="0"/>
              <a:t>автомобили с двигателями, работающими на бензине, дизельном топливе, сжиженном нефтяном (СНГ) и сжатом природном газе (СПГ)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90845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ОНТП </a:t>
            </a:r>
            <a:r>
              <a:rPr lang="ru-RU" sz="2400" dirty="0"/>
              <a:t>должны соблюдаться </a:t>
            </a:r>
            <a:r>
              <a:rPr lang="ru-RU" sz="2400" b="1" dirty="0"/>
              <a:t>на всех стадиях </a:t>
            </a:r>
            <a:r>
              <a:rPr lang="ru-RU" sz="2400" b="1" dirty="0" smtClean="0"/>
              <a:t>проектирования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Требования настоящих норм распространяются на следующие типы предприятий автомобильного транспорта</a:t>
            </a:r>
            <a:r>
              <a:rPr lang="ru-RU" sz="2400" dirty="0" smtClean="0"/>
              <a:t>: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1) автотранспортные </a:t>
            </a:r>
            <a:r>
              <a:rPr lang="ru-RU" sz="2400" dirty="0"/>
              <a:t>предприятия с полным </a:t>
            </a:r>
            <a:r>
              <a:rPr lang="ru-RU" sz="2400" dirty="0" smtClean="0"/>
              <a:t>и </a:t>
            </a:r>
            <a:r>
              <a:rPr lang="ru-RU" sz="2400" dirty="0"/>
              <a:t>неполным</a:t>
            </a:r>
            <a:r>
              <a:rPr lang="ru-RU" sz="2400" dirty="0" smtClean="0"/>
              <a:t> объемом </a:t>
            </a:r>
            <a:r>
              <a:rPr lang="ru-RU" sz="2400" dirty="0"/>
              <a:t>работ ТО и ТР подвижного состава АТП</a:t>
            </a:r>
            <a:r>
              <a:rPr lang="ru-RU" sz="2400" dirty="0" smtClean="0"/>
              <a:t>;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2) БЦТО, ПТК, ЦСП;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3) СТОА;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4) гаражи-стоянки </a:t>
            </a:r>
            <a:r>
              <a:rPr lang="ru-RU" sz="2400" dirty="0"/>
              <a:t>для хранения подвижного состава;</a:t>
            </a:r>
          </a:p>
          <a:p>
            <a:pPr marL="0" indent="0">
              <a:buNone/>
            </a:pPr>
            <a:r>
              <a:rPr lang="ru-RU" sz="2400" dirty="0" smtClean="0"/>
              <a:t>5) грузовые </a:t>
            </a:r>
            <a:r>
              <a:rPr lang="ru-RU" sz="2400" dirty="0"/>
              <a:t>автостанции и терминалы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65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"Положением о техническом обслуживании и ремонте подвижного состава автомобильного транспорта"</a:t>
            </a:r>
            <a:r>
              <a:rPr lang="ru-RU" dirty="0"/>
              <a:t> в процессе эксплуатации к подвижному составу применяются следующие виды технических воздействий:</a:t>
            </a:r>
          </a:p>
          <a:p>
            <a:pPr marL="0" indent="0">
              <a:buNone/>
            </a:pPr>
            <a:r>
              <a:rPr lang="ru-RU" dirty="0"/>
              <a:t>ежедневное техническое обслуживание (ЕО);</a:t>
            </a:r>
          </a:p>
          <a:p>
            <a:pPr marL="0" indent="0">
              <a:buNone/>
            </a:pPr>
            <a:r>
              <a:rPr lang="ru-RU" dirty="0" smtClean="0"/>
              <a:t>первое техническое обслуживание (ТО-1);</a:t>
            </a:r>
          </a:p>
          <a:p>
            <a:pPr marL="0" indent="0">
              <a:buNone/>
            </a:pPr>
            <a:r>
              <a:rPr lang="ru-RU" dirty="0" smtClean="0"/>
              <a:t>второе техническое обслуживание (ТО-2);</a:t>
            </a:r>
          </a:p>
          <a:p>
            <a:pPr marL="0" indent="0">
              <a:buNone/>
            </a:pPr>
            <a:r>
              <a:rPr lang="ru-RU" dirty="0" smtClean="0"/>
              <a:t>сезонное </a:t>
            </a:r>
            <a:r>
              <a:rPr lang="ru-RU" dirty="0"/>
              <a:t>техническое обслуживание (СО);</a:t>
            </a:r>
          </a:p>
          <a:p>
            <a:pPr marL="0" indent="0">
              <a:buNone/>
            </a:pPr>
            <a:r>
              <a:rPr lang="ru-RU" dirty="0"/>
              <a:t>текущий ремонт (ТР);</a:t>
            </a:r>
          </a:p>
          <a:p>
            <a:pPr marL="0" indent="0">
              <a:buNone/>
            </a:pPr>
            <a:r>
              <a:rPr lang="ru-RU" dirty="0"/>
              <a:t>капитальный ремонт агрегатов и узлов (КР</a:t>
            </a:r>
            <a:r>
              <a:rPr lang="ru-RU" dirty="0" smtClean="0"/>
              <a:t>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17057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/>
              <a:t>Основные положения организации труда, прогрессивные технологические процессы и </a:t>
            </a:r>
            <a:r>
              <a:rPr lang="ru-RU" sz="8000" b="1" dirty="0" smtClean="0"/>
              <a:t>оборудование</a:t>
            </a:r>
            <a:r>
              <a:rPr lang="en-US" sz="8000" b="1" dirty="0" smtClean="0"/>
              <a:t>:</a:t>
            </a:r>
          </a:p>
          <a:p>
            <a:pPr marL="0" indent="0">
              <a:buNone/>
            </a:pPr>
            <a:r>
              <a:rPr lang="en-US" sz="8000" dirty="0" smtClean="0"/>
              <a:t>1) </a:t>
            </a:r>
            <a:r>
              <a:rPr lang="ru-RU" sz="8000" dirty="0" smtClean="0"/>
              <a:t>организацию </a:t>
            </a:r>
            <a:r>
              <a:rPr lang="ru-RU" sz="8000" dirty="0"/>
              <a:t>технологического процесса в автотранспортных предприятиях следует осуществлять в соответствии с "Положением о техническом обслуживании и ремонте подвижного состава автомобильного </a:t>
            </a:r>
            <a:r>
              <a:rPr lang="ru-RU" sz="8000" dirty="0" smtClean="0"/>
              <a:t>транспорта«,</a:t>
            </a:r>
            <a:endParaRPr lang="ru-RU" sz="8000" dirty="0"/>
          </a:p>
          <a:p>
            <a:pPr marL="0" indent="0">
              <a:buNone/>
            </a:pPr>
            <a:r>
              <a:rPr lang="ru-RU" sz="8000" dirty="0" smtClean="0"/>
              <a:t>2) развитие ПТБ следует </a:t>
            </a:r>
            <a:r>
              <a:rPr lang="ru-RU" sz="8000" dirty="0"/>
              <a:t>осуществлять, как правило, на основе схем развития отрасли с учетом широкой </a:t>
            </a:r>
            <a:r>
              <a:rPr lang="ru-RU" sz="8000" b="1" dirty="0"/>
              <a:t>кооперации, централизации и специализации </a:t>
            </a:r>
            <a:r>
              <a:rPr lang="ru-RU" sz="8000" dirty="0"/>
              <a:t>ТО и ТР подвижного состава на региональном </a:t>
            </a:r>
            <a:r>
              <a:rPr lang="ru-RU" sz="8000" dirty="0" smtClean="0"/>
              <a:t>уровне,</a:t>
            </a:r>
          </a:p>
          <a:p>
            <a:pPr marL="0" indent="0">
              <a:buNone/>
            </a:pPr>
            <a:r>
              <a:rPr lang="ru-RU" sz="8000" dirty="0" smtClean="0"/>
              <a:t>3) При </a:t>
            </a:r>
            <a:r>
              <a:rPr lang="ru-RU" sz="8000" dirty="0"/>
              <a:t>организации специализированных производств следует соблюдать принципы создания </a:t>
            </a:r>
            <a:r>
              <a:rPr lang="ru-RU" sz="8000" b="1" dirty="0"/>
              <a:t>единых технологических комплексов</a:t>
            </a:r>
            <a:r>
              <a:rPr lang="ru-RU" sz="8000" dirty="0"/>
              <a:t>, включенных в выполнение </a:t>
            </a:r>
            <a:r>
              <a:rPr lang="ru-RU" sz="8000" b="1" dirty="0"/>
              <a:t>взаимоувязанных видов работ </a:t>
            </a:r>
            <a:r>
              <a:rPr lang="ru-RU" sz="8000" dirty="0"/>
              <a:t>при производстве ТО и ТР подвижного состава.</a:t>
            </a:r>
          </a:p>
          <a:p>
            <a:pPr marL="0" indent="0">
              <a:buNone/>
            </a:pPr>
            <a:r>
              <a:rPr lang="ru-RU" sz="8000" dirty="0" smtClean="0"/>
              <a:t>4) Принцип </a:t>
            </a:r>
            <a:r>
              <a:rPr lang="ru-RU" sz="8000" dirty="0"/>
              <a:t>централизации, кооперации и специализации производства ТО и ТР подвижного состава на региональном уровне следует реализовывать, как правило, </a:t>
            </a:r>
            <a:r>
              <a:rPr lang="ru-RU" sz="8000" b="1" dirty="0"/>
              <a:t>на базе реконструкции и технического перевооружения</a:t>
            </a:r>
            <a:r>
              <a:rPr lang="ru-RU" sz="8000" dirty="0"/>
              <a:t> действующих предприятий.</a:t>
            </a:r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88694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20080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16056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69674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6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Автотранспортные предприятия </a:t>
            </a:r>
            <a:r>
              <a:rPr lang="ru-RU" dirty="0"/>
              <a:t>(АТП) предназначены для перевозки грузов или пассажиров.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АТП </a:t>
            </a:r>
            <a:r>
              <a:rPr lang="ru-RU" dirty="0"/>
              <a:t>помимо решения задачи организации транспортного процесса обеспечивают выполнение ТО и ремонта </a:t>
            </a:r>
            <a:r>
              <a:rPr lang="ru-RU" dirty="0" smtClean="0"/>
              <a:t>эксплуатируемой </a:t>
            </a:r>
            <a:r>
              <a:rPr lang="ru-RU" dirty="0"/>
              <a:t>автомобильной техники и ее материально-техническое снабжение. </a:t>
            </a:r>
          </a:p>
        </p:txBody>
      </p:sp>
    </p:spTree>
    <p:extLst>
      <p:ext uri="{BB962C8B-B14F-4D97-AF65-F5344CB8AC3E}">
        <p14:creationId xmlns:p14="http://schemas.microsoft.com/office/powerpoint/2010/main" val="14873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Основные положения организации ТО и ТР </a:t>
            </a:r>
            <a:r>
              <a:rPr lang="ru-RU" sz="2000" b="1" dirty="0" smtClean="0"/>
              <a:t>на СТОА</a:t>
            </a:r>
            <a:r>
              <a:rPr lang="en-US" sz="2000" b="1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предоставление </a:t>
            </a:r>
            <a:r>
              <a:rPr lang="ru-RU" sz="2000" dirty="0"/>
              <a:t>услуг и перечень работ по ТО и ТР легковых автомобилей на СТОА, а также организация технологического процесса должны осуществляться в соответствии с "Положением о техническом обслуживании и ремонте легковых автомобилей, принадлежащих </a:t>
            </a:r>
            <a:r>
              <a:rPr lang="ru-RU" sz="2000" dirty="0" smtClean="0"/>
              <a:t>гражданам«,</a:t>
            </a:r>
          </a:p>
          <a:p>
            <a:pPr marL="0" indent="0">
              <a:buNone/>
            </a:pPr>
            <a:r>
              <a:rPr lang="ru-RU" sz="2000" dirty="0" smtClean="0"/>
              <a:t>- номенклатуру </a:t>
            </a:r>
            <a:r>
              <a:rPr lang="ru-RU" sz="2000" dirty="0"/>
              <a:t>и количество технологического оборудования производственных участков следует принимать по "</a:t>
            </a:r>
            <a:r>
              <a:rPr lang="ru-RU" sz="2000" b="1" dirty="0"/>
              <a:t>Табелю технологического оборудования и </a:t>
            </a:r>
            <a:r>
              <a:rPr lang="ru-RU" sz="2000" b="1" dirty="0" err="1"/>
              <a:t>специнструмента</a:t>
            </a:r>
            <a:r>
              <a:rPr lang="ru-RU" sz="2000" b="1" dirty="0"/>
              <a:t> для станций технического обслуживания легковых автомобилей, принадлежащих </a:t>
            </a:r>
            <a:r>
              <a:rPr lang="ru-RU" sz="2000" b="1" dirty="0" smtClean="0"/>
              <a:t>гражданам</a:t>
            </a:r>
            <a:r>
              <a:rPr lang="ru-RU" sz="2000" dirty="0" smtClean="0"/>
              <a:t>", </a:t>
            </a:r>
          </a:p>
          <a:p>
            <a:pPr marL="0" indent="0">
              <a:buNone/>
            </a:pPr>
            <a:r>
              <a:rPr lang="ru-RU" sz="2000" dirty="0" smtClean="0"/>
              <a:t>- модели </a:t>
            </a:r>
            <a:r>
              <a:rPr lang="ru-RU" sz="2000" dirty="0"/>
              <a:t>технологического оборудования, рекомендуемые "Табелем…", должны уточняться по данным </a:t>
            </a:r>
            <a:r>
              <a:rPr lang="ru-RU" sz="2000" b="1" dirty="0"/>
              <a:t>ежегодных</a:t>
            </a:r>
            <a:r>
              <a:rPr lang="ru-RU" sz="2000" dirty="0"/>
              <a:t> сводных заявок потребности оборудования и по номенклатуре заводов-изготовителей.</a:t>
            </a:r>
            <a:br>
              <a:rPr lang="ru-RU" sz="20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20099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Схема производственного процесса </a:t>
            </a:r>
            <a:r>
              <a:rPr lang="ru-RU" sz="2200" b="1" dirty="0" err="1"/>
              <a:t>полнообъемного</a:t>
            </a:r>
            <a:r>
              <a:rPr lang="ru-RU" sz="2200" b="1" dirty="0"/>
              <a:t> ТО на СТОА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99288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75826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Схема технологического процесса ТР на СТОА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12879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64866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7. </a:t>
            </a:r>
            <a:r>
              <a:rPr lang="ru-RU" b="1" dirty="0"/>
              <a:t>Механизация производственных </a:t>
            </a:r>
            <a:r>
              <a:rPr lang="ru-RU" b="1" dirty="0" smtClean="0"/>
              <a:t>процессов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5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Механизация </a:t>
            </a:r>
            <a:r>
              <a:rPr lang="ru-RU" b="1" dirty="0" err="1" smtClean="0"/>
              <a:t>технологич</a:t>
            </a:r>
            <a:r>
              <a:rPr lang="ru-RU" b="1" dirty="0" smtClean="0"/>
              <a:t>. </a:t>
            </a:r>
            <a:r>
              <a:rPr lang="ru-RU" b="1" dirty="0"/>
              <a:t>процессов </a:t>
            </a:r>
            <a:r>
              <a:rPr lang="ru-RU" b="1" dirty="0" smtClean="0"/>
              <a:t>ТО и Р </a:t>
            </a:r>
            <a:r>
              <a:rPr lang="ru-RU" dirty="0"/>
              <a:t>автомобилей в </a:t>
            </a:r>
            <a:r>
              <a:rPr lang="ru-RU" dirty="0" smtClean="0"/>
              <a:t>автопредприятиях -  </a:t>
            </a:r>
          </a:p>
          <a:p>
            <a:pPr marL="0" indent="0">
              <a:buNone/>
            </a:pPr>
            <a:r>
              <a:rPr lang="ru-RU" dirty="0" smtClean="0"/>
              <a:t>полная </a:t>
            </a:r>
            <a:r>
              <a:rPr lang="ru-RU" dirty="0"/>
              <a:t>или частичная замена ручного труда машинным в той части технологического процесса, в которой происходит изменение технического состояния автомобилей, при сохранении участия человека в управлении машиной. </a:t>
            </a:r>
          </a:p>
        </p:txBody>
      </p:sp>
    </p:spTree>
    <p:extLst>
      <p:ext uri="{BB962C8B-B14F-4D97-AF65-F5344CB8AC3E}">
        <p14:creationId xmlns:p14="http://schemas.microsoft.com/office/powerpoint/2010/main" val="154893878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Механизацию технологических процессов подразделяют на частичную и </a:t>
            </a:r>
            <a:r>
              <a:rPr lang="ru-RU" dirty="0" smtClean="0"/>
              <a:t>полную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b="1" dirty="0" smtClean="0"/>
              <a:t>частичная </a:t>
            </a:r>
            <a:r>
              <a:rPr lang="ru-RU" b="1" dirty="0"/>
              <a:t>механизация </a:t>
            </a:r>
            <a:r>
              <a:rPr lang="ru-RU" dirty="0"/>
              <a:t>связана с механизацией отдельных движений и операций, за счет которой облегчается труд и </a:t>
            </a:r>
            <a:r>
              <a:rPr lang="ru-RU" b="1" dirty="0"/>
              <a:t>ускоряется</a:t>
            </a:r>
            <a:r>
              <a:rPr lang="ru-RU" dirty="0"/>
              <a:t> выполнение соответствующих технологических </a:t>
            </a:r>
            <a:r>
              <a:rPr lang="ru-RU" dirty="0" smtClean="0"/>
              <a:t>операций,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11992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2) </a:t>
            </a:r>
            <a:r>
              <a:rPr lang="ru-RU" b="1" dirty="0" smtClean="0"/>
              <a:t>полная </a:t>
            </a:r>
            <a:r>
              <a:rPr lang="ru-RU" b="1" dirty="0"/>
              <a:t>(или комплексная) </a:t>
            </a:r>
            <a:r>
              <a:rPr lang="ru-RU" b="1" dirty="0" smtClean="0"/>
              <a:t>механизация -  </a:t>
            </a:r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/>
              <a:t>основные, вспомогательные и транспортные операции технологического процесса и представляет собой практически полное устранение ручного труда и замену его машинным.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Деятельность </a:t>
            </a:r>
            <a:r>
              <a:rPr lang="ru-RU" dirty="0"/>
              <a:t>рабочего сводится к управлению машиной, регулированию ее работы и контролю за качеством выполнения технологического процесса.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Комплексная </a:t>
            </a:r>
            <a:r>
              <a:rPr lang="ru-RU" dirty="0"/>
              <a:t>механизация является </a:t>
            </a:r>
            <a:r>
              <a:rPr lang="ru-RU" b="1" dirty="0"/>
              <a:t>предпосылкой для автоматизации и роботизации</a:t>
            </a:r>
            <a:r>
              <a:rPr lang="ru-RU" dirty="0"/>
              <a:t> технологических процессов, что является высшей степенью механизации.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234523098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Автоматизация </a:t>
            </a:r>
            <a:r>
              <a:rPr lang="ru-RU" dirty="0"/>
              <a:t>технологического процесса позволяет исключить ручной труд.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Здесь </a:t>
            </a:r>
            <a:r>
              <a:rPr lang="ru-RU" dirty="0"/>
              <a:t>в функции рабочего входят наблюдение за ходом технологического процесса, контроль за качеством его выполнения и регулировочно-наладочные работы.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Автоматизация </a:t>
            </a:r>
            <a:r>
              <a:rPr lang="ru-RU" dirty="0"/>
              <a:t>технологических процессов предполагает автоматизацию некоторых операций управления машинами и механизмами при полной (комплексной) механизации всех трудоемких операций технологического </a:t>
            </a:r>
            <a:r>
              <a:rPr lang="ru-RU" dirty="0" smtClean="0"/>
              <a:t>процесса.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20878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/>
              <a:t>Факторы, учитываемые при механизации </a:t>
            </a:r>
            <a:r>
              <a:rPr lang="ru-RU" sz="2800" b="1" dirty="0" smtClean="0"/>
              <a:t>процессов  ТО </a:t>
            </a:r>
            <a:r>
              <a:rPr lang="ru-RU" sz="2800" b="1" dirty="0"/>
              <a:t>и </a:t>
            </a:r>
            <a:r>
              <a:rPr lang="ru-RU" sz="2800" b="1" dirty="0" smtClean="0"/>
              <a:t>ТР  </a:t>
            </a:r>
            <a:r>
              <a:rPr lang="ru-RU" sz="2800" b="1" dirty="0"/>
              <a:t>на </a:t>
            </a:r>
            <a:r>
              <a:rPr lang="ru-RU" sz="2800" b="1" dirty="0" smtClean="0"/>
              <a:t>АТП </a:t>
            </a:r>
            <a:r>
              <a:rPr lang="ru-RU" sz="2800" b="1" dirty="0"/>
              <a:t>и </a:t>
            </a:r>
            <a:r>
              <a:rPr lang="ru-RU" sz="2800" b="1" dirty="0" smtClean="0"/>
              <a:t>СТОА</a:t>
            </a:r>
            <a:r>
              <a:rPr lang="en-US" sz="2800" b="1" dirty="0" smtClean="0"/>
              <a:t>:</a:t>
            </a:r>
            <a:r>
              <a:rPr lang="ru-RU" sz="2800" b="1" dirty="0" smtClean="0"/>
              <a:t> 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Для </a:t>
            </a:r>
            <a:r>
              <a:rPr lang="ru-RU" sz="2800" dirty="0"/>
              <a:t>каждого АТП имеется оптимальный уровень механизации, при наличии которого АТП получает </a:t>
            </a:r>
            <a:r>
              <a:rPr lang="ru-RU" sz="2800" b="1" dirty="0"/>
              <a:t>прибыль от проведения работ по механизации</a:t>
            </a:r>
            <a:r>
              <a:rPr lang="ru-RU" sz="2800" dirty="0"/>
              <a:t>. 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При </a:t>
            </a:r>
            <a:r>
              <a:rPr lang="ru-RU" sz="2800" dirty="0"/>
              <a:t>осуществлении дооснащения (доукомплектования) АТП должна соблюдаться разумная </a:t>
            </a:r>
            <a:r>
              <a:rPr lang="ru-RU" sz="2800" b="1" dirty="0"/>
              <a:t>преемственность</a:t>
            </a:r>
            <a:r>
              <a:rPr lang="ru-RU" sz="2800" dirty="0"/>
              <a:t> принимаемых решений. Необходимо «отталкиваться» от достигнутых результатов, постепенно доводя механизацию на рабочих местах, зонах, участках АТП до технически возможного уровня.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Необходимо </a:t>
            </a:r>
            <a:r>
              <a:rPr lang="ru-RU" sz="2800" dirty="0"/>
              <a:t>учитывать, что наибольший прирост прибыли (более 50 %) достигается прежде всего в зонах </a:t>
            </a:r>
            <a:r>
              <a:rPr lang="ru-RU" sz="2800" b="1" dirty="0"/>
              <a:t>ТР, ТО-1, ТО-2, ЕО </a:t>
            </a:r>
            <a:r>
              <a:rPr lang="ru-RU" sz="2800" dirty="0"/>
              <a:t>(при этом </a:t>
            </a:r>
            <a:r>
              <a:rPr lang="ru-RU" sz="2800" b="1" dirty="0"/>
              <a:t>20 %</a:t>
            </a:r>
            <a:r>
              <a:rPr lang="ru-RU" sz="2800" dirty="0"/>
              <a:t> приходится на зону ТР). </a:t>
            </a:r>
          </a:p>
        </p:txBody>
      </p:sp>
    </p:spTree>
    <p:extLst>
      <p:ext uri="{BB962C8B-B14F-4D97-AF65-F5344CB8AC3E}">
        <p14:creationId xmlns:p14="http://schemas.microsoft.com/office/powerpoint/2010/main" val="401984576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4. Необходимо учитывать влияние </a:t>
            </a:r>
            <a:r>
              <a:rPr lang="ru-RU" b="1" dirty="0"/>
              <a:t>размера подразделений</a:t>
            </a:r>
            <a:r>
              <a:rPr lang="ru-RU" dirty="0"/>
              <a:t> на прирост производительности труда ремонтных рабочих, рост прибыли.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малых подразделениях (менее 4-х рабочих) повышение уровня механизации незначительно сказывается на производительности труда. В них каждый рабочий имеет узкую специализацию, например, имеется один медник. Поэтому при неизменном количестве автомобилей в АТП после механизации технологического процесса тот же объем работ выполняет прежнее количество рабочих, т.е. </a:t>
            </a:r>
            <a:r>
              <a:rPr lang="ru-RU" b="1" dirty="0"/>
              <a:t>высвобождение рабочего не происходит</a:t>
            </a:r>
            <a:r>
              <a:rPr lang="ru-RU" dirty="0"/>
              <a:t>, а попросту снижается степень его загрузки.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Выход </a:t>
            </a:r>
            <a:r>
              <a:rPr lang="ru-RU" dirty="0"/>
              <a:t>– </a:t>
            </a:r>
            <a:r>
              <a:rPr lang="ru-RU" b="1" dirty="0"/>
              <a:t>укрупнение</a:t>
            </a:r>
            <a:r>
              <a:rPr lang="ru-RU" dirty="0"/>
              <a:t> АТП, </a:t>
            </a:r>
            <a:r>
              <a:rPr lang="ru-RU" b="1" dirty="0"/>
              <a:t>кооперация</a:t>
            </a:r>
            <a:r>
              <a:rPr lang="ru-RU" dirty="0"/>
              <a:t> между АТП, так как в крупных подразделениях механизация дает ощутимый эффект. </a:t>
            </a:r>
          </a:p>
        </p:txBody>
      </p:sp>
    </p:spTree>
    <p:extLst>
      <p:ext uri="{BB962C8B-B14F-4D97-AF65-F5344CB8AC3E}">
        <p14:creationId xmlns:p14="http://schemas.microsoft.com/office/powerpoint/2010/main" val="227446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Классификация </a:t>
            </a:r>
            <a:r>
              <a:rPr lang="ru-RU" b="1" dirty="0" smtClean="0"/>
              <a:t>АТП</a:t>
            </a:r>
            <a:r>
              <a:rPr lang="ru-RU" dirty="0" smtClean="0"/>
              <a:t>:  </a:t>
            </a:r>
          </a:p>
          <a:p>
            <a:pPr marL="514350" indent="-514350">
              <a:buAutoNum type="arabicParenR"/>
            </a:pPr>
            <a:r>
              <a:rPr lang="ru-RU" dirty="0" smtClean="0"/>
              <a:t>по </a:t>
            </a:r>
            <a:r>
              <a:rPr lang="ru-RU" dirty="0"/>
              <a:t>характеру перевозок и типу подвижного состава: 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‒ </a:t>
            </a:r>
            <a:r>
              <a:rPr lang="ru-RU" dirty="0" smtClean="0"/>
              <a:t>легковые </a:t>
            </a:r>
            <a:r>
              <a:rPr lang="ru-RU" dirty="0"/>
              <a:t>таксомоторные;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‒ </a:t>
            </a:r>
            <a:r>
              <a:rPr lang="ru-RU" dirty="0"/>
              <a:t>легковые по обслуживанию учреждений и организаций;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‒ </a:t>
            </a:r>
            <a:r>
              <a:rPr lang="ru-RU" dirty="0"/>
              <a:t>автобусные;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‒ </a:t>
            </a:r>
            <a:r>
              <a:rPr lang="ru-RU" dirty="0"/>
              <a:t>грузовые;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‒ </a:t>
            </a:r>
            <a:r>
              <a:rPr lang="ru-RU" dirty="0"/>
              <a:t>смешанные (выполняют грузовые и пассажирские перевозки);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‒ </a:t>
            </a:r>
            <a:r>
              <a:rPr lang="ru-RU" dirty="0"/>
              <a:t>специальные (скорой медицинской помощи, коммунального обслуживания и другие);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5. Необходимо учитывать, что при механизации процессов ТО и ТР сказывается </a:t>
            </a:r>
            <a:r>
              <a:rPr lang="ru-RU" b="1" dirty="0"/>
              <a:t>закон убывающей эффективности</a:t>
            </a:r>
            <a:r>
              <a:rPr lang="ru-RU" dirty="0"/>
              <a:t>, т.е. имеет место снижение темпов прироста прибыли с увеличением уровня механизации на одну и ту же величину.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, повышение уровня механизации на 1 % для исходного уровня 10 % приводит к приросту прибыли на 3,6 %, а для 45 % – всего на 0,4 %. </a:t>
            </a:r>
          </a:p>
        </p:txBody>
      </p:sp>
    </p:spTree>
    <p:extLst>
      <p:ext uri="{BB962C8B-B14F-4D97-AF65-F5344CB8AC3E}">
        <p14:creationId xmlns:p14="http://schemas.microsoft.com/office/powerpoint/2010/main" val="242099847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8229600" cy="64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60186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3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7734300" cy="234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86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80920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89798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6. Наибольшее влияние на снижение потребности в запасных частях оказывает механизация операций на </a:t>
            </a:r>
            <a:r>
              <a:rPr lang="ru-RU" dirty="0" smtClean="0"/>
              <a:t>технологических </a:t>
            </a:r>
            <a:r>
              <a:rPr lang="ru-RU" dirty="0"/>
              <a:t>участках, где ведут </a:t>
            </a:r>
            <a:r>
              <a:rPr lang="ru-RU" b="1" dirty="0"/>
              <a:t>ремонт и реставрацию деталей</a:t>
            </a:r>
            <a:r>
              <a:rPr lang="ru-RU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/>
              <a:t>. Наибольшее влияние на КТГ парка оказывает механизация работ в подразделениях, выполняющих операции ТО и ТР </a:t>
            </a:r>
            <a:r>
              <a:rPr lang="ru-RU" b="1" dirty="0"/>
              <a:t>непосредственно на </a:t>
            </a:r>
            <a:r>
              <a:rPr lang="ru-RU" b="1" dirty="0" smtClean="0"/>
              <a:t>автомобиле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ТР постовой, ЕО, ТО-1...). </a:t>
            </a:r>
          </a:p>
        </p:txBody>
      </p:sp>
    </p:spTree>
    <p:extLst>
      <p:ext uri="{BB962C8B-B14F-4D97-AF65-F5344CB8AC3E}">
        <p14:creationId xmlns:p14="http://schemas.microsoft.com/office/powerpoint/2010/main" val="127380261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8. Осуществление комплексной механизации процессов ТО и ТР необходимо начинать с повсеместного внедрения средств малой механизации и, прежде всего, </a:t>
            </a:r>
            <a:r>
              <a:rPr lang="ru-RU" b="1" dirty="0"/>
              <a:t>механизированного инструмента</a:t>
            </a:r>
            <a:r>
              <a:rPr lang="ru-RU" dirty="0"/>
              <a:t>, использование которого позволяет значительно (от 20 до </a:t>
            </a:r>
            <a:r>
              <a:rPr lang="ru-RU" b="1" dirty="0"/>
              <a:t>60 %</a:t>
            </a:r>
            <a:r>
              <a:rPr lang="ru-RU" dirty="0"/>
              <a:t>) снизить трудоемкость выполнения демонтажно-монтажных </a:t>
            </a:r>
            <a:r>
              <a:rPr lang="ru-RU" dirty="0" smtClean="0"/>
              <a:t>работ.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42675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Сокращение времени на техническое обслуживание и ремонт при повышении уровня механизации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903649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52372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Уровень </a:t>
            </a:r>
            <a:r>
              <a:rPr lang="ru-RU" sz="2000" b="1" dirty="0"/>
              <a:t>механизации и автоматизации производств должен быть не ниже значений:</a:t>
            </a:r>
          </a:p>
          <a:p>
            <a:pPr marL="0" indent="0">
              <a:buNone/>
            </a:pPr>
            <a:r>
              <a:rPr lang="en-US" sz="2000" dirty="0" smtClean="0"/>
              <a:t>- </a:t>
            </a:r>
            <a:r>
              <a:rPr lang="ru-RU" sz="2000" dirty="0" smtClean="0"/>
              <a:t>для </a:t>
            </a:r>
            <a:r>
              <a:rPr lang="ru-RU" sz="2000" dirty="0"/>
              <a:t>АТП комплексных - 30-40%</a:t>
            </a:r>
          </a:p>
          <a:p>
            <a:pPr marL="0" indent="0">
              <a:buNone/>
            </a:pPr>
            <a:r>
              <a:rPr lang="en-US" sz="2000" dirty="0" smtClean="0"/>
              <a:t>- </a:t>
            </a:r>
            <a:r>
              <a:rPr lang="ru-RU" sz="2000" dirty="0" smtClean="0"/>
              <a:t>для </a:t>
            </a:r>
            <a:r>
              <a:rPr lang="ru-RU" sz="2000" dirty="0"/>
              <a:t>эксплуатационных филиалов - 25-30%</a:t>
            </a:r>
          </a:p>
          <a:p>
            <a:pPr marL="0" indent="0">
              <a:buNone/>
            </a:pPr>
            <a:r>
              <a:rPr lang="en-US" sz="2000" dirty="0" smtClean="0"/>
              <a:t>- </a:t>
            </a:r>
            <a:r>
              <a:rPr lang="ru-RU" sz="2000" dirty="0" smtClean="0"/>
              <a:t>для </a:t>
            </a:r>
            <a:r>
              <a:rPr lang="ru-RU" sz="2000" dirty="0"/>
              <a:t>производственных филиалов - 35-42%</a:t>
            </a:r>
          </a:p>
          <a:p>
            <a:pPr marL="0" indent="0">
              <a:buNone/>
            </a:pPr>
            <a:r>
              <a:rPr lang="en-US" sz="2000" dirty="0" smtClean="0"/>
              <a:t>- </a:t>
            </a:r>
            <a:r>
              <a:rPr lang="ru-RU" sz="2000" dirty="0" smtClean="0"/>
              <a:t>для </a:t>
            </a:r>
            <a:r>
              <a:rPr lang="ru-RU" sz="2000" dirty="0"/>
              <a:t>БЦТО и ПТК - 40-45%</a:t>
            </a:r>
          </a:p>
          <a:p>
            <a:pPr marL="0" indent="0">
              <a:buNone/>
            </a:pPr>
            <a:r>
              <a:rPr lang="en-US" sz="2000" dirty="0" smtClean="0"/>
              <a:t>- </a:t>
            </a:r>
            <a:r>
              <a:rPr lang="ru-RU" sz="2000" dirty="0" smtClean="0"/>
              <a:t>для </a:t>
            </a:r>
            <a:r>
              <a:rPr lang="ru-RU" sz="2000" dirty="0"/>
              <a:t>ЦСП - 45-50%</a:t>
            </a:r>
          </a:p>
          <a:p>
            <a:pPr marL="0" indent="0">
              <a:buNone/>
            </a:pPr>
            <a:r>
              <a:rPr lang="ru-RU" sz="2000" dirty="0" smtClean="0"/>
              <a:t>Удельный </a:t>
            </a:r>
            <a:r>
              <a:rPr lang="ru-RU" sz="2000" dirty="0"/>
              <a:t>вес рабочих (кроме водителей), занятых ручным трудом в целом по АТП не должен превышать 70-60%.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883835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/>
              <a:t>Уровень </a:t>
            </a:r>
            <a:r>
              <a:rPr lang="ru-RU" sz="2200" b="1" dirty="0"/>
              <a:t>механизации и автоматизации производственных процессов ТО и ТР и удельный вес рабочих, занятых ручные трудом, на </a:t>
            </a:r>
            <a:r>
              <a:rPr lang="ru-RU" sz="2200" b="1" dirty="0" smtClean="0"/>
              <a:t>СТОА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sz="2000" dirty="0" smtClean="0"/>
              <a:t>- для </a:t>
            </a:r>
            <a:r>
              <a:rPr lang="ru-RU" sz="2000" dirty="0"/>
              <a:t>уборочно-моечных работ - 30-40%</a:t>
            </a:r>
          </a:p>
          <a:p>
            <a:pPr marL="0" indent="0">
              <a:buNone/>
            </a:pPr>
            <a:r>
              <a:rPr lang="ru-RU" sz="2000" dirty="0" smtClean="0"/>
              <a:t>- для </a:t>
            </a:r>
            <a:r>
              <a:rPr lang="ru-RU" sz="2000" dirty="0" err="1"/>
              <a:t>полнообъемного</a:t>
            </a:r>
            <a:r>
              <a:rPr lang="ru-RU" sz="2000" dirty="0"/>
              <a:t> ТО - 25-30%</a:t>
            </a:r>
          </a:p>
          <a:p>
            <a:pPr marL="0" indent="0">
              <a:buNone/>
            </a:pPr>
            <a:r>
              <a:rPr lang="ru-RU" sz="2000" dirty="0" smtClean="0"/>
              <a:t>- для </a:t>
            </a:r>
            <a:r>
              <a:rPr lang="ru-RU" sz="2000" dirty="0"/>
              <a:t>ТР - 20-25%.</a:t>
            </a:r>
          </a:p>
          <a:p>
            <a:pPr marL="0" indent="0">
              <a:buNone/>
            </a:pPr>
            <a:r>
              <a:rPr lang="ru-RU" sz="2000" dirty="0" smtClean="0"/>
              <a:t>- удельный </a:t>
            </a:r>
            <a:r>
              <a:rPr lang="ru-RU" sz="2000" dirty="0"/>
              <a:t>вес рабочих, запятых ручным трудом, в целом по СТОА не должен превышать 80-70%.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13486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Определение показателей механизации производственных процессов производится для решения следующих </a:t>
            </a:r>
            <a:r>
              <a:rPr lang="ru-RU" b="1" dirty="0"/>
              <a:t>задач</a:t>
            </a:r>
            <a:r>
              <a:rPr lang="ru-RU" dirty="0"/>
              <a:t>: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Оценка </a:t>
            </a:r>
            <a:r>
              <a:rPr lang="ru-RU" dirty="0"/>
              <a:t>состояния механизации проектируемых и действующих АТП.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Определение </a:t>
            </a:r>
            <a:r>
              <a:rPr lang="ru-RU" dirty="0"/>
              <a:t>резервов и основных направлений повышения механизации производственных процессов.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Аттестация</a:t>
            </a:r>
            <a:r>
              <a:rPr lang="ru-RU" dirty="0"/>
              <a:t>, рационализация и модернизация рабочих мест и производственных процессов.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Анализ </a:t>
            </a:r>
            <a:r>
              <a:rPr lang="ru-RU" dirty="0"/>
              <a:t>структуры технологического оборудования и выбор направления его совершенствования.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Оценка </a:t>
            </a:r>
            <a:r>
              <a:rPr lang="ru-RU" dirty="0"/>
              <a:t>механизации производственных процессов производится по двум </a:t>
            </a:r>
            <a:r>
              <a:rPr lang="ru-RU" b="1" dirty="0"/>
              <a:t>показателям</a:t>
            </a:r>
            <a:r>
              <a:rPr lang="ru-RU" dirty="0"/>
              <a:t>: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Уровень </a:t>
            </a:r>
            <a:r>
              <a:rPr lang="ru-RU" dirty="0"/>
              <a:t>механизации;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Степень </a:t>
            </a:r>
            <a:r>
              <a:rPr lang="ru-RU" dirty="0"/>
              <a:t>механизации.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9501992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Уровень механизации </a:t>
            </a:r>
            <a:r>
              <a:rPr lang="ru-RU" dirty="0" smtClean="0"/>
              <a:t>производственных </a:t>
            </a:r>
            <a:r>
              <a:rPr lang="ru-RU" dirty="0"/>
              <a:t>процессов определяет долю механизированного труда в общих трудозатратах: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где  </a:t>
            </a:r>
            <a:r>
              <a:rPr lang="ru-RU" dirty="0" err="1"/>
              <a:t>Тм</a:t>
            </a:r>
            <a:r>
              <a:rPr lang="ru-RU" dirty="0"/>
              <a:t> – трудоёмкость механизированных операций, чел ⋅ мин; То – общая трудоёмкость рассматриваемого технологического процесса, чел ⋅ мин.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128963"/>
            <a:ext cx="2736305" cy="10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07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2) </a:t>
            </a:r>
            <a:r>
              <a:rPr lang="ru-RU" dirty="0" smtClean="0"/>
              <a:t>по целевому </a:t>
            </a:r>
            <a:r>
              <a:rPr lang="ru-RU" dirty="0"/>
              <a:t>назначению, характеру производственно-хозяйственной деятельности, подчиненности и формам собственности: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‒ </a:t>
            </a:r>
            <a:r>
              <a:rPr lang="ru-RU" dirty="0"/>
              <a:t>общего пользования (республиканских ведомств АТ, государственных концернов);  ‒ ведомственные;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‒ </a:t>
            </a:r>
            <a:r>
              <a:rPr lang="ru-RU" dirty="0"/>
              <a:t>фермерские хозяйства (автотранспортные подразделения);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‒ </a:t>
            </a:r>
            <a:r>
              <a:rPr lang="ru-RU" dirty="0"/>
              <a:t>акционерные;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‒ </a:t>
            </a:r>
            <a:r>
              <a:rPr lang="ru-RU" dirty="0"/>
              <a:t>частные и др.;</a:t>
            </a:r>
          </a:p>
        </p:txBody>
      </p:sp>
    </p:spTree>
    <p:extLst>
      <p:ext uri="{BB962C8B-B14F-4D97-AF65-F5344CB8AC3E}">
        <p14:creationId xmlns:p14="http://schemas.microsoft.com/office/powerpoint/2010/main" val="25786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Степень механизации </a:t>
            </a:r>
            <a:r>
              <a:rPr lang="ru-RU" dirty="0"/>
              <a:t>производственных процессов </a:t>
            </a:r>
            <a:r>
              <a:rPr lang="ru-RU" dirty="0" smtClean="0"/>
              <a:t>определяет </a:t>
            </a:r>
            <a:r>
              <a:rPr lang="ru-RU" dirty="0"/>
              <a:t>замещение рабочих функций человека реально применяемым оборудованием в сравнении с полностью автоматизированным технологическим процессом.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Количество </a:t>
            </a:r>
            <a:r>
              <a:rPr lang="ru-RU" dirty="0"/>
              <a:t>замещаемых оборудованием рабочих функций человека определяется </a:t>
            </a:r>
            <a:r>
              <a:rPr lang="ru-RU" dirty="0" err="1"/>
              <a:t>звенностью</a:t>
            </a:r>
            <a:r>
              <a:rPr lang="ru-RU" dirty="0"/>
              <a:t> </a:t>
            </a:r>
            <a:r>
              <a:rPr lang="ru-RU" dirty="0" smtClean="0"/>
              <a:t>оборудования.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60106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8. Понятие </a:t>
            </a:r>
            <a:r>
              <a:rPr lang="ru-RU" b="1" dirty="0"/>
              <a:t>об организационно-производственных </a:t>
            </a:r>
            <a:r>
              <a:rPr lang="ru-RU" b="1" dirty="0" smtClean="0"/>
              <a:t>структурах АТП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9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Организационно-производственные структуры </a:t>
            </a:r>
            <a:r>
              <a:rPr lang="ru-RU" dirty="0"/>
              <a:t>(ОПС) – это структуры организации производства (ТО и Р).</a:t>
            </a:r>
          </a:p>
          <a:p>
            <a:pPr marL="0" indent="0">
              <a:buNone/>
            </a:pPr>
            <a:r>
              <a:rPr lang="ru-RU" dirty="0"/>
              <a:t>Организация – </a:t>
            </a:r>
            <a:r>
              <a:rPr lang="ru-RU" dirty="0" smtClean="0"/>
              <a:t>процесс </a:t>
            </a:r>
            <a:r>
              <a:rPr lang="ru-RU" dirty="0"/>
              <a:t>и результат упорядочивания </a:t>
            </a:r>
            <a:r>
              <a:rPr lang="ru-RU" dirty="0" smtClean="0"/>
              <a:t>управляемого объекта.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Мерой </a:t>
            </a:r>
            <a:r>
              <a:rPr lang="ru-RU" dirty="0" smtClean="0"/>
              <a:t>порядка (хаоса) </a:t>
            </a:r>
            <a:r>
              <a:rPr lang="ru-RU" dirty="0"/>
              <a:t>является </a:t>
            </a:r>
            <a:r>
              <a:rPr lang="ru-RU" dirty="0" smtClean="0"/>
              <a:t>информация (энтропия).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Повышение </a:t>
            </a:r>
            <a:r>
              <a:rPr lang="ru-RU" dirty="0" smtClean="0"/>
              <a:t>организованности производства  происходит  за счёт увеличения информации органом управления о производстве.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Термин ОПС был впервые </a:t>
            </a:r>
            <a:r>
              <a:rPr lang="ru-RU" dirty="0" smtClean="0"/>
              <a:t>применён проф.,  д.т.н. </a:t>
            </a:r>
            <a:r>
              <a:rPr lang="ru-RU" dirty="0" err="1"/>
              <a:t>Клейнером</a:t>
            </a:r>
            <a:r>
              <a:rPr lang="ru-RU" dirty="0"/>
              <a:t> </a:t>
            </a:r>
            <a:r>
              <a:rPr lang="ru-RU" dirty="0" smtClean="0"/>
              <a:t>Б.С.  </a:t>
            </a:r>
            <a:r>
              <a:rPr lang="ru-RU" dirty="0"/>
              <a:t>в </a:t>
            </a:r>
            <a:r>
              <a:rPr lang="ru-RU" dirty="0" smtClean="0"/>
              <a:t>исследовании системы </a:t>
            </a:r>
            <a:r>
              <a:rPr lang="ru-RU" dirty="0"/>
              <a:t>централизованного управления </a:t>
            </a:r>
            <a:r>
              <a:rPr lang="ru-RU" dirty="0" smtClean="0"/>
              <a:t>производством (ЦУП) </a:t>
            </a:r>
            <a:r>
              <a:rPr lang="ru-RU" dirty="0"/>
              <a:t>на автомобильном </a:t>
            </a:r>
            <a:r>
              <a:rPr lang="ru-RU" dirty="0" smtClean="0"/>
              <a:t>транспорте. </a:t>
            </a:r>
          </a:p>
          <a:p>
            <a:pPr marL="0" indent="0">
              <a:buNone/>
            </a:pPr>
            <a:r>
              <a:rPr lang="ru-RU" dirty="0" smtClean="0"/>
              <a:t>Методология проектирования ОПС на автомобильном транспорте была разработана Александровым Л.А., Козловым Р.К. </a:t>
            </a:r>
          </a:p>
          <a:p>
            <a:pPr marL="0" indent="0">
              <a:buNone/>
            </a:pPr>
            <a:r>
              <a:rPr lang="ru-RU" dirty="0" smtClean="0"/>
              <a:t>(Александров </a:t>
            </a:r>
            <a:r>
              <a:rPr lang="ru-RU" dirty="0"/>
              <a:t>Л.А., Козлов Р.К. Организация управления на автомобильном транспорте: Учебник для вузов.-М.: Транспорт, </a:t>
            </a:r>
            <a:r>
              <a:rPr lang="ru-RU" dirty="0" smtClean="0"/>
              <a:t>1985).</a:t>
            </a:r>
          </a:p>
          <a:p>
            <a:pPr marL="0" indent="0">
              <a:buNone/>
            </a:pPr>
            <a:r>
              <a:rPr lang="ru-RU" dirty="0" smtClean="0"/>
              <a:t>ОПС являются объектами </a:t>
            </a:r>
            <a:r>
              <a:rPr lang="ru-RU" b="1" dirty="0" smtClean="0"/>
              <a:t>организационного проектирования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186800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соответствии с методологией  Александрова Л.А., Козлова Р.К. к основным ОПС относятся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b="1" dirty="0"/>
              <a:t>Структура управления</a:t>
            </a:r>
            <a:r>
              <a:rPr lang="ru-RU" dirty="0"/>
              <a:t> - это </a:t>
            </a:r>
            <a:r>
              <a:rPr lang="ru-RU" dirty="0" smtClean="0"/>
              <a:t>иерархия подразделений </a:t>
            </a:r>
            <a:r>
              <a:rPr lang="ru-RU" dirty="0"/>
              <a:t>системы управления, </a:t>
            </a:r>
            <a:r>
              <a:rPr lang="ru-RU" dirty="0" smtClean="0"/>
              <a:t>находящихся </a:t>
            </a:r>
            <a:r>
              <a:rPr lang="ru-RU" dirty="0"/>
              <a:t>между собой в отношении административного и информационного соподчинения по вертикали и дополнения по </a:t>
            </a:r>
            <a:r>
              <a:rPr lang="ru-RU" dirty="0" smtClean="0"/>
              <a:t>горизонтали.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Под структурой управления обычно понимается </a:t>
            </a:r>
            <a:r>
              <a:rPr lang="ru-RU" dirty="0" smtClean="0"/>
              <a:t>структура </a:t>
            </a:r>
            <a:r>
              <a:rPr lang="ru-RU" b="1" dirty="0"/>
              <a:t>аппарата </a:t>
            </a:r>
            <a:r>
              <a:rPr lang="ru-RU" b="1" dirty="0" smtClean="0"/>
              <a:t>управления </a:t>
            </a:r>
            <a:r>
              <a:rPr lang="ru-RU" dirty="0" smtClean="0"/>
              <a:t>производства.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09665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1008112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877272"/>
            <a:ext cx="694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Рис. </a:t>
            </a:r>
            <a:r>
              <a:rPr lang="ru-RU" dirty="0" smtClean="0"/>
              <a:t>Структура </a:t>
            </a:r>
            <a:r>
              <a:rPr lang="ru-RU" dirty="0"/>
              <a:t>системы </a:t>
            </a:r>
            <a:r>
              <a:rPr lang="ru-RU" dirty="0" smtClean="0"/>
              <a:t>управления производством ТО и 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151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/>
              <a:t>Документы</a:t>
            </a:r>
            <a:r>
              <a:rPr lang="ru-RU" dirty="0"/>
              <a:t> - это материальные (</a:t>
            </a:r>
            <a:r>
              <a:rPr lang="ru-RU" dirty="0" smtClean="0"/>
              <a:t>бумажные и электронные) </a:t>
            </a:r>
            <a:r>
              <a:rPr lang="ru-RU" dirty="0"/>
              <a:t>носители информации, в </a:t>
            </a:r>
            <a:r>
              <a:rPr lang="ru-RU" dirty="0" smtClean="0"/>
              <a:t>которых фиксируется </a:t>
            </a:r>
            <a:r>
              <a:rPr lang="ru-RU" dirty="0"/>
              <a:t>область ответственности </a:t>
            </a:r>
            <a:r>
              <a:rPr lang="ru-RU" dirty="0" smtClean="0"/>
              <a:t>должностных лиц, отвечающих </a:t>
            </a:r>
            <a:r>
              <a:rPr lang="ru-RU" dirty="0"/>
              <a:t>за принимаемые решения.</a:t>
            </a:r>
          </a:p>
          <a:p>
            <a:pPr marL="0" indent="0">
              <a:buNone/>
            </a:pPr>
            <a:r>
              <a:rPr lang="ru-RU" dirty="0"/>
              <a:t>В документах фиксируется результат </a:t>
            </a:r>
            <a:r>
              <a:rPr lang="ru-RU" dirty="0" smtClean="0"/>
              <a:t>процесса принятия решения (</a:t>
            </a:r>
            <a:r>
              <a:rPr lang="ru-RU" dirty="0"/>
              <a:t>ППР) 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b="1" dirty="0" smtClean="0"/>
              <a:t>Документооборот</a:t>
            </a:r>
            <a:r>
              <a:rPr lang="ru-RU" dirty="0" smtClean="0"/>
              <a:t> </a:t>
            </a:r>
            <a:r>
              <a:rPr lang="ru-RU" dirty="0"/>
              <a:t>- это </a:t>
            </a:r>
            <a:r>
              <a:rPr lang="ru-RU" dirty="0" smtClean="0"/>
              <a:t>процесс движения </a:t>
            </a:r>
            <a:r>
              <a:rPr lang="ru-RU" dirty="0"/>
              <a:t>документов между подразделениями </a:t>
            </a:r>
            <a:r>
              <a:rPr lang="ru-RU" dirty="0" smtClean="0"/>
              <a:t>системы (аппарата) управления </a:t>
            </a:r>
            <a:r>
              <a:rPr lang="ru-RU" dirty="0"/>
              <a:t>производством, а также правила оформления, </a:t>
            </a:r>
            <a:r>
              <a:rPr lang="ru-RU" dirty="0" smtClean="0"/>
              <a:t>заполнения, передачи, учёта, хранения </a:t>
            </a:r>
            <a:r>
              <a:rPr lang="ru-RU" dirty="0"/>
              <a:t>этих документов должностными </a:t>
            </a:r>
            <a:r>
              <a:rPr lang="ru-RU" dirty="0" smtClean="0"/>
              <a:t>лицами производства.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73916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5327" y="-1345332"/>
            <a:ext cx="6453337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6191825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Рис. </a:t>
            </a:r>
            <a:r>
              <a:rPr lang="ru-RU" dirty="0" smtClean="0"/>
              <a:t>Схема документооборота оперативного </a:t>
            </a:r>
            <a:r>
              <a:rPr lang="ru-RU" dirty="0"/>
              <a:t>планирования </a:t>
            </a:r>
            <a:r>
              <a:rPr lang="ru-RU" dirty="0" smtClean="0"/>
              <a:t> производства</a:t>
            </a:r>
          </a:p>
          <a:p>
            <a:r>
              <a:rPr lang="ru-RU" dirty="0"/>
              <a:t> </a:t>
            </a:r>
            <a:r>
              <a:rPr lang="ru-RU" dirty="0" smtClean="0"/>
              <a:t>            ТР  подвижного </a:t>
            </a:r>
            <a:r>
              <a:rPr lang="ru-RU" dirty="0"/>
              <a:t>состава </a:t>
            </a:r>
            <a:r>
              <a:rPr lang="ru-RU" dirty="0" smtClean="0"/>
              <a:t>АТП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70898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/>
              <a:t>Технология управления</a:t>
            </a:r>
            <a:r>
              <a:rPr lang="ru-RU" dirty="0"/>
              <a:t> - это совокупность и последовательность способов </a:t>
            </a:r>
            <a:r>
              <a:rPr lang="ru-RU" dirty="0" smtClean="0"/>
              <a:t>(методов</a:t>
            </a:r>
            <a:r>
              <a:rPr lang="ru-RU" dirty="0"/>
              <a:t>, приемов, операций, шагов, действий) по преобразованию информации, осуществляемых лицом, принимающим решение в автоматизированном и (или) неавтоматизированном режимах.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76450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/>
              <a:t>Организация управленческого труда</a:t>
            </a:r>
            <a:r>
              <a:rPr lang="ru-RU" dirty="0"/>
              <a:t> - это научная организация труда управленческого персонала, основанная на применении методов: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эргономики (науки об организации</a:t>
            </a:r>
            <a:r>
              <a:rPr lang="en-US" dirty="0" smtClean="0"/>
              <a:t>:</a:t>
            </a:r>
            <a:r>
              <a:rPr lang="ru-RU" dirty="0" smtClean="0"/>
              <a:t> рабочих мест персонала, рациональных движениях и положении </a:t>
            </a:r>
            <a:r>
              <a:rPr lang="ru-RU" dirty="0"/>
              <a:t>человека на рабочем месте</a:t>
            </a:r>
            <a:r>
              <a:rPr lang="ru-RU" dirty="0" smtClean="0"/>
              <a:t>, рациональной работе </a:t>
            </a:r>
            <a:r>
              <a:rPr lang="ru-RU" dirty="0"/>
              <a:t>с документами),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охраны </a:t>
            </a:r>
            <a:r>
              <a:rPr lang="ru-RU" dirty="0"/>
              <a:t>труда (техники безопасности и производственной </a:t>
            </a:r>
            <a:r>
              <a:rPr lang="ru-RU" dirty="0" smtClean="0"/>
              <a:t>санитарии и противопожарной безопасности).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59826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5. </a:t>
            </a:r>
            <a:r>
              <a:rPr lang="ru-RU" b="1" dirty="0"/>
              <a:t>Техническое обеспечение процесса управления производством</a:t>
            </a:r>
            <a:r>
              <a:rPr lang="ru-RU" dirty="0"/>
              <a:t> </a:t>
            </a:r>
            <a:r>
              <a:rPr lang="ru-RU" b="1" i="1" dirty="0"/>
              <a:t>-</a:t>
            </a:r>
            <a:r>
              <a:rPr lang="ru-RU" dirty="0"/>
              <a:t> оргтехника, средства </a:t>
            </a:r>
            <a:r>
              <a:rPr lang="ru-RU" dirty="0" smtClean="0"/>
              <a:t>связи, компьютерные </a:t>
            </a:r>
            <a:r>
              <a:rPr lang="ru-RU" dirty="0"/>
              <a:t>технологии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b="1" dirty="0"/>
              <a:t>Кадровое обеспечение процесса управления производством</a:t>
            </a:r>
            <a:r>
              <a:rPr lang="ru-RU" dirty="0"/>
              <a:t> - это система подготовки кадров, расстановки </a:t>
            </a:r>
            <a:r>
              <a:rPr lang="ru-RU" dirty="0" smtClean="0"/>
              <a:t>работников  </a:t>
            </a:r>
            <a:r>
              <a:rPr lang="ru-RU" dirty="0"/>
              <a:t>по рабочим местам, </a:t>
            </a:r>
            <a:r>
              <a:rPr lang="ru-RU" dirty="0" smtClean="0"/>
              <a:t>продвижения их в </a:t>
            </a:r>
            <a:r>
              <a:rPr lang="ru-RU" dirty="0"/>
              <a:t>иерархии структуры </a:t>
            </a:r>
            <a:r>
              <a:rPr lang="ru-RU" dirty="0" smtClean="0"/>
              <a:t>управления и увольнения.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41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3) организации производственной деятельности АТП </a:t>
            </a:r>
            <a:r>
              <a:rPr lang="ru-RU" dirty="0" smtClean="0"/>
              <a:t>делятся </a:t>
            </a:r>
            <a:r>
              <a:rPr lang="ru-RU" dirty="0"/>
              <a:t>на </a:t>
            </a:r>
            <a:r>
              <a:rPr lang="ru-RU" b="1" dirty="0"/>
              <a:t>автономные</a:t>
            </a:r>
            <a:r>
              <a:rPr lang="ru-RU" dirty="0"/>
              <a:t> и </a:t>
            </a:r>
            <a:r>
              <a:rPr lang="ru-RU" b="1" dirty="0"/>
              <a:t>кооперативные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Автономные АТП – самостоятельные предприятия, которые осуществляют транспортную работу, хранение и все виды ТО и ТР подвижного состава. </a:t>
            </a:r>
          </a:p>
        </p:txBody>
      </p:sp>
    </p:spTree>
    <p:extLst>
      <p:ext uri="{BB962C8B-B14F-4D97-AF65-F5344CB8AC3E}">
        <p14:creationId xmlns:p14="http://schemas.microsoft.com/office/powerpoint/2010/main" val="42828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9. Основные </a:t>
            </a:r>
            <a:r>
              <a:rPr lang="ru-RU" b="1" dirty="0"/>
              <a:t>этапы </a:t>
            </a:r>
            <a:r>
              <a:rPr lang="ru-RU" b="1" dirty="0" smtClean="0"/>
              <a:t>технологии </a:t>
            </a:r>
            <a:r>
              <a:rPr lang="ru-RU" b="1" dirty="0"/>
              <a:t>управления </a:t>
            </a:r>
            <a:r>
              <a:rPr lang="ru-RU" b="1" dirty="0" smtClean="0"/>
              <a:t>производством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3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Основные этапы технологии управления (ТУ) производством определяются с помощью  системного подхода.</a:t>
            </a:r>
          </a:p>
          <a:p>
            <a:pPr marL="0" indent="0">
              <a:buNone/>
            </a:pPr>
            <a:r>
              <a:rPr lang="ru-RU" b="1" dirty="0" smtClean="0"/>
              <a:t>Системный подход </a:t>
            </a:r>
            <a:r>
              <a:rPr lang="ru-RU" dirty="0" smtClean="0"/>
              <a:t>– это общенаучный метод исследования, применяемый в моделировании большинства научных задач.</a:t>
            </a:r>
          </a:p>
          <a:p>
            <a:pPr marL="0" indent="0">
              <a:buNone/>
            </a:pPr>
            <a:r>
              <a:rPr lang="ru-RU" dirty="0" smtClean="0"/>
              <a:t>Системный подход включает три основных элемента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Вход</a:t>
            </a:r>
            <a:r>
              <a:rPr lang="ru-RU" dirty="0" smtClean="0"/>
              <a:t> (ресурсы, энергия, информация),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Система</a:t>
            </a:r>
            <a:r>
              <a:rPr lang="ru-RU" dirty="0" smtClean="0"/>
              <a:t> (</a:t>
            </a:r>
            <a:r>
              <a:rPr lang="ru-RU" dirty="0"/>
              <a:t>совокупность </a:t>
            </a:r>
            <a:r>
              <a:rPr lang="ru-RU" dirty="0" smtClean="0"/>
              <a:t>подсистем, процесс)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3) Выход</a:t>
            </a:r>
            <a:r>
              <a:rPr lang="ru-RU" dirty="0" smtClean="0"/>
              <a:t> (решения, продукция, работы, услуги).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49137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Каждая технология характеризуется </a:t>
            </a:r>
            <a:r>
              <a:rPr lang="ru-RU" b="1" dirty="0" err="1" smtClean="0"/>
              <a:t>этапностью</a:t>
            </a:r>
            <a:r>
              <a:rPr lang="ru-RU" dirty="0" smtClean="0"/>
              <a:t> (стадийностью) выполнения.</a:t>
            </a:r>
          </a:p>
          <a:p>
            <a:pPr marL="0" indent="0">
              <a:buNone/>
            </a:pPr>
            <a:r>
              <a:rPr lang="ru-RU" dirty="0" err="1" smtClean="0"/>
              <a:t>Этапность</a:t>
            </a:r>
            <a:r>
              <a:rPr lang="ru-RU" dirty="0" smtClean="0"/>
              <a:t> </a:t>
            </a:r>
            <a:r>
              <a:rPr lang="ru-RU" dirty="0"/>
              <a:t>позволяет </a:t>
            </a:r>
            <a:r>
              <a:rPr lang="ru-RU" b="1" dirty="0" smtClean="0"/>
              <a:t>описать </a:t>
            </a:r>
            <a:r>
              <a:rPr lang="ru-RU" dirty="0" smtClean="0"/>
              <a:t>технологический процесс на </a:t>
            </a:r>
            <a:r>
              <a:rPr lang="ru-RU" dirty="0"/>
              <a:t>стандартном </a:t>
            </a:r>
            <a:r>
              <a:rPr lang="ru-RU" dirty="0" smtClean="0"/>
              <a:t>языке и реализовывать функции (назначение) технологии</a:t>
            </a:r>
          </a:p>
          <a:p>
            <a:pPr marL="0" indent="0">
              <a:buNone/>
            </a:pPr>
            <a:r>
              <a:rPr lang="ru-RU" dirty="0" smtClean="0"/>
              <a:t>(например, воспроизвести технологический процесс, обучить персонал производства технологии и т.д.) </a:t>
            </a:r>
          </a:p>
          <a:p>
            <a:pPr marL="0" indent="0">
              <a:buNone/>
            </a:pPr>
            <a:r>
              <a:rPr lang="ru-RU" dirty="0" smtClean="0"/>
              <a:t>Управление </a:t>
            </a:r>
            <a:r>
              <a:rPr lang="ru-RU" dirty="0"/>
              <a:t>производством также характеризуется </a:t>
            </a:r>
            <a:r>
              <a:rPr lang="ru-RU" dirty="0" err="1" smtClean="0"/>
              <a:t>этапностью</a:t>
            </a:r>
            <a:r>
              <a:rPr lang="ru-RU" dirty="0" smtClean="0"/>
              <a:t> </a:t>
            </a:r>
            <a:r>
              <a:rPr lang="ru-RU" dirty="0"/>
              <a:t>выполнения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990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 соответствии с системным подходом к </a:t>
            </a:r>
            <a:r>
              <a:rPr lang="ru-RU" b="1" dirty="0"/>
              <a:t>основным</a:t>
            </a:r>
            <a:r>
              <a:rPr lang="ru-RU" dirty="0"/>
              <a:t> этапам </a:t>
            </a:r>
            <a:r>
              <a:rPr lang="ru-RU" b="1" dirty="0"/>
              <a:t>технологии управления </a:t>
            </a:r>
            <a:r>
              <a:rPr lang="ru-RU" b="1" dirty="0" smtClean="0"/>
              <a:t>(ТУ) </a:t>
            </a:r>
            <a:r>
              <a:rPr lang="ru-RU" dirty="0" smtClean="0"/>
              <a:t>производством </a:t>
            </a:r>
            <a:r>
              <a:rPr lang="ru-RU" dirty="0"/>
              <a:t>относятся: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Вход - </a:t>
            </a:r>
            <a:r>
              <a:rPr lang="ru-RU" b="1" dirty="0" smtClean="0"/>
              <a:t>Информационное  </a:t>
            </a:r>
            <a:r>
              <a:rPr lang="ru-RU" b="1" dirty="0"/>
              <a:t>обеспечение  процесса  принятия  решений (ИОППР</a:t>
            </a:r>
            <a:r>
              <a:rPr lang="ru-RU" b="1" dirty="0" smtClean="0"/>
              <a:t>) </a:t>
            </a:r>
            <a:r>
              <a:rPr lang="ru-RU" dirty="0" smtClean="0"/>
              <a:t>- на </a:t>
            </a:r>
            <a:r>
              <a:rPr lang="ru-RU" dirty="0"/>
              <a:t>этом этапе осуществляется сбор, первичная обработка, </a:t>
            </a:r>
            <a:r>
              <a:rPr lang="ru-RU" dirty="0" smtClean="0"/>
              <a:t>передача</a:t>
            </a:r>
            <a:r>
              <a:rPr lang="ru-RU" dirty="0"/>
              <a:t>, </a:t>
            </a:r>
            <a:r>
              <a:rPr lang="ru-RU" dirty="0" smtClean="0"/>
              <a:t>хранение </a:t>
            </a:r>
            <a:r>
              <a:rPr lang="ru-RU" dirty="0"/>
              <a:t>данных.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Процесс - </a:t>
            </a:r>
            <a:r>
              <a:rPr lang="ru-RU" b="1" dirty="0" smtClean="0"/>
              <a:t>Процесс </a:t>
            </a:r>
            <a:r>
              <a:rPr lang="ru-RU" b="1" dirty="0"/>
              <a:t>принятия решений</a:t>
            </a:r>
            <a:r>
              <a:rPr lang="ru-RU" dirty="0"/>
              <a:t> </a:t>
            </a:r>
            <a:r>
              <a:rPr lang="ru-RU" b="1" dirty="0"/>
              <a:t>(ППР) </a:t>
            </a:r>
            <a:r>
              <a:rPr lang="ru-RU" dirty="0"/>
              <a:t>- это выбор одного или нескольких вариантов решения из множества альтернатив по </a:t>
            </a:r>
            <a:r>
              <a:rPr lang="ru-RU" dirty="0" smtClean="0"/>
              <a:t>установленному перечню критериев (признаков).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smtClean="0"/>
              <a:t>Выход - </a:t>
            </a:r>
            <a:r>
              <a:rPr lang="ru-RU" b="1" dirty="0" smtClean="0"/>
              <a:t>Организационное </a:t>
            </a:r>
            <a:r>
              <a:rPr lang="ru-RU" b="1" dirty="0"/>
              <a:t>обеспечение реализации принятых решений</a:t>
            </a:r>
            <a:r>
              <a:rPr lang="ru-RU" dirty="0"/>
              <a:t> </a:t>
            </a:r>
            <a:r>
              <a:rPr lang="ru-RU" b="1" dirty="0"/>
              <a:t>(ООРПР</a:t>
            </a:r>
            <a:r>
              <a:rPr lang="ru-RU" b="1" dirty="0" smtClean="0"/>
              <a:t>) -</a:t>
            </a:r>
            <a:r>
              <a:rPr lang="ru-RU" dirty="0" smtClean="0"/>
              <a:t> на </a:t>
            </a:r>
            <a:r>
              <a:rPr lang="ru-RU" dirty="0"/>
              <a:t>этом этапе осуществляется выполнение </a:t>
            </a:r>
            <a:r>
              <a:rPr lang="ru-RU" dirty="0" smtClean="0"/>
              <a:t>принятых решений </a:t>
            </a:r>
            <a:r>
              <a:rPr lang="ru-RU" dirty="0"/>
              <a:t>путем управленческих воздействий на производственный персонал и информационного взаимодействия с ним.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2209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Управленческое воздействие</a:t>
            </a:r>
            <a:r>
              <a:rPr lang="ru-RU" dirty="0"/>
              <a:t>  - это </a:t>
            </a:r>
            <a:r>
              <a:rPr lang="ru-RU" dirty="0" smtClean="0"/>
              <a:t>процесс выдачи </a:t>
            </a:r>
            <a:r>
              <a:rPr lang="ru-RU" dirty="0"/>
              <a:t>производственных заданий, указаний</a:t>
            </a:r>
            <a:r>
              <a:rPr lang="ru-RU" dirty="0" smtClean="0"/>
              <a:t>, приказов, </a:t>
            </a:r>
            <a:r>
              <a:rPr lang="ru-RU" dirty="0"/>
              <a:t>распоряжений, команд. </a:t>
            </a:r>
          </a:p>
          <a:p>
            <a:pPr marL="0" indent="0">
              <a:buNone/>
            </a:pPr>
            <a:r>
              <a:rPr lang="ru-RU" b="1" dirty="0"/>
              <a:t>Информационное взаимодействие </a:t>
            </a:r>
            <a:r>
              <a:rPr lang="ru-RU" dirty="0"/>
              <a:t>-  это установление обратной </a:t>
            </a:r>
            <a:r>
              <a:rPr lang="ru-RU" dirty="0" smtClean="0"/>
              <a:t>информационной связи субъекта управления с </a:t>
            </a:r>
            <a:r>
              <a:rPr lang="ru-RU" dirty="0"/>
              <a:t>управляемым </a:t>
            </a:r>
            <a:r>
              <a:rPr lang="ru-RU" dirty="0" smtClean="0"/>
              <a:t>объектом.</a:t>
            </a:r>
          </a:p>
          <a:p>
            <a:pPr marL="0" indent="0">
              <a:buNone/>
            </a:pPr>
            <a:r>
              <a:rPr lang="ru-RU" dirty="0"/>
              <a:t>Перечисленные этапы технологии управления относятся к </a:t>
            </a:r>
            <a:r>
              <a:rPr lang="ru-RU" b="1" dirty="0"/>
              <a:t>каждому</a:t>
            </a:r>
            <a:r>
              <a:rPr lang="ru-RU" dirty="0"/>
              <a:t> виду УТС (управление автомобилем, </a:t>
            </a:r>
            <a:r>
              <a:rPr lang="ru-RU" dirty="0" smtClean="0"/>
              <a:t>управление производством) с учётом </a:t>
            </a:r>
            <a:r>
              <a:rPr lang="ru-RU" b="1" dirty="0" smtClean="0"/>
              <a:t>особенностей</a:t>
            </a:r>
            <a:r>
              <a:rPr lang="ru-RU" dirty="0" smtClean="0"/>
              <a:t> управляемого объекта.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43808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Невыполнение </a:t>
            </a:r>
            <a:r>
              <a:rPr lang="ru-RU" dirty="0" smtClean="0"/>
              <a:t>какого-либо из </a:t>
            </a:r>
            <a:r>
              <a:rPr lang="ru-RU" dirty="0"/>
              <a:t>трех этапов </a:t>
            </a:r>
            <a:r>
              <a:rPr lang="ru-RU" dirty="0" smtClean="0"/>
              <a:t>ТУ </a:t>
            </a:r>
            <a:r>
              <a:rPr lang="ru-RU" dirty="0"/>
              <a:t>приводит </a:t>
            </a:r>
            <a:r>
              <a:rPr lang="ru-RU" dirty="0" smtClean="0"/>
              <a:t>к </a:t>
            </a:r>
            <a:r>
              <a:rPr lang="ru-RU" dirty="0"/>
              <a:t>экономическим </a:t>
            </a:r>
            <a:r>
              <a:rPr lang="ru-RU" b="1" dirty="0" smtClean="0"/>
              <a:t>потерям </a:t>
            </a:r>
            <a:r>
              <a:rPr lang="ru-RU" dirty="0" smtClean="0"/>
              <a:t>(убыткам) производства и снижению </a:t>
            </a:r>
            <a:r>
              <a:rPr lang="ru-RU" b="1" dirty="0"/>
              <a:t>эффективности</a:t>
            </a:r>
            <a:r>
              <a:rPr lang="ru-RU" dirty="0"/>
              <a:t> управления </a:t>
            </a:r>
            <a:r>
              <a:rPr lang="ru-RU" dirty="0" smtClean="0"/>
              <a:t>и производства.</a:t>
            </a:r>
          </a:p>
          <a:p>
            <a:pPr marL="0" indent="0">
              <a:buNone/>
            </a:pPr>
            <a:r>
              <a:rPr lang="ru-RU" dirty="0" smtClean="0"/>
              <a:t>Рассмотрим основные варианты возможного нарушения ТУ.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92000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 smtClean="0"/>
              <a:t>1) не </a:t>
            </a:r>
            <a:r>
              <a:rPr lang="ru-RU" sz="3400" dirty="0"/>
              <a:t>выполняется первый этап </a:t>
            </a:r>
            <a:r>
              <a:rPr lang="ru-RU" sz="3400" dirty="0" smtClean="0"/>
              <a:t>(ИОППР) – преобладание  жёстких, </a:t>
            </a:r>
            <a:r>
              <a:rPr lang="ru-RU" sz="3400" b="1" dirty="0" smtClean="0"/>
              <a:t>командно-административных методов управления. </a:t>
            </a:r>
            <a:r>
              <a:rPr lang="ru-RU" sz="3400" dirty="0" smtClean="0"/>
              <a:t>ТУ нарушается. Возникают ошибки управления. </a:t>
            </a:r>
          </a:p>
          <a:p>
            <a:pPr marL="0" indent="0">
              <a:buNone/>
            </a:pPr>
            <a:r>
              <a:rPr lang="ru-RU" sz="3400" dirty="0" smtClean="0"/>
              <a:t>Преобладание этих методов необходимо и обосновано часто только в чрезвычайных ситуациях.</a:t>
            </a:r>
            <a:endParaRPr lang="ru-RU" sz="3400" dirty="0"/>
          </a:p>
          <a:p>
            <a:pPr marL="0" indent="0">
              <a:buNone/>
            </a:pPr>
            <a:r>
              <a:rPr lang="ru-RU" sz="3400" dirty="0" smtClean="0"/>
              <a:t>2) не </a:t>
            </a:r>
            <a:r>
              <a:rPr lang="ru-RU" sz="3400" dirty="0"/>
              <a:t>выполняется </a:t>
            </a:r>
            <a:r>
              <a:rPr lang="ru-RU" sz="3400" dirty="0" smtClean="0"/>
              <a:t>второй </a:t>
            </a:r>
            <a:r>
              <a:rPr lang="ru-RU" sz="3400" dirty="0"/>
              <a:t>этап </a:t>
            </a:r>
            <a:r>
              <a:rPr lang="ru-RU" sz="3400" dirty="0" smtClean="0"/>
              <a:t>(ППР) - возникает </a:t>
            </a:r>
            <a:r>
              <a:rPr lang="ru-RU" sz="3400" b="1" dirty="0"/>
              <a:t>информационный разрыв </a:t>
            </a:r>
            <a:r>
              <a:rPr lang="ru-RU" sz="3400" dirty="0"/>
              <a:t>между первым и третьим этапами</a:t>
            </a:r>
            <a:r>
              <a:rPr lang="ru-RU" sz="3400" dirty="0" smtClean="0"/>
              <a:t>. </a:t>
            </a:r>
            <a:r>
              <a:rPr lang="ru-RU" sz="3400" dirty="0"/>
              <a:t>ТУ нарушается. Возникают ошибки управления. </a:t>
            </a:r>
          </a:p>
          <a:p>
            <a:pPr marL="0" indent="0">
              <a:buNone/>
            </a:pPr>
            <a:r>
              <a:rPr lang="ru-RU" sz="3400" dirty="0" smtClean="0"/>
              <a:t>3) не </a:t>
            </a:r>
            <a:r>
              <a:rPr lang="ru-RU" sz="3400" dirty="0"/>
              <a:t>выполняется третий </a:t>
            </a:r>
            <a:r>
              <a:rPr lang="ru-RU" sz="3400" dirty="0" smtClean="0"/>
              <a:t>этап (ООРПР) - принятые решения </a:t>
            </a:r>
            <a:r>
              <a:rPr lang="ru-RU" sz="3400" b="1" dirty="0" smtClean="0"/>
              <a:t>не </a:t>
            </a:r>
            <a:r>
              <a:rPr lang="ru-RU" sz="3400" b="1" dirty="0"/>
              <a:t>реализуются</a:t>
            </a:r>
            <a:r>
              <a:rPr lang="ru-RU" sz="3400" dirty="0"/>
              <a:t>. ТУ нарушается. Возникают ошибки управления. </a:t>
            </a:r>
          </a:p>
          <a:p>
            <a:pPr marL="0" indent="0">
              <a:buNone/>
            </a:pPr>
            <a:r>
              <a:rPr lang="ru-RU" sz="3400" dirty="0" smtClean="0"/>
              <a:t>В этом случае производство вынуждено перейти </a:t>
            </a:r>
            <a:r>
              <a:rPr lang="ru-RU" sz="3400" dirty="0"/>
              <a:t>в состояние самоуправления. Это может привести к потере управляемости производством.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67741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276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10. </a:t>
            </a:r>
            <a:r>
              <a:rPr lang="ru-RU" b="1" dirty="0"/>
              <a:t>Цель и задачи организационного </a:t>
            </a:r>
            <a:r>
              <a:rPr lang="ru-RU" b="1" dirty="0" smtClean="0"/>
              <a:t>проектирования </a:t>
            </a:r>
            <a:br>
              <a:rPr lang="ru-RU" b="1" dirty="0" smtClean="0"/>
            </a:br>
            <a:r>
              <a:rPr lang="ru-RU" b="1" dirty="0" smtClean="0"/>
              <a:t>(ОП)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0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 </a:t>
            </a:r>
            <a:r>
              <a:rPr lang="ru-RU" b="1" dirty="0"/>
              <a:t>ОП </a:t>
            </a:r>
            <a:r>
              <a:rPr lang="ru-RU" dirty="0" smtClean="0"/>
              <a:t>–</a:t>
            </a:r>
          </a:p>
          <a:p>
            <a:pPr marL="0" indent="0">
              <a:buNone/>
            </a:pPr>
            <a:r>
              <a:rPr lang="ru-RU" dirty="0" smtClean="0"/>
              <a:t>повышение </a:t>
            </a:r>
            <a:r>
              <a:rPr lang="ru-RU" dirty="0"/>
              <a:t>эффективности и качества функционирования </a:t>
            </a:r>
            <a:r>
              <a:rPr lang="ru-RU" dirty="0" smtClean="0"/>
              <a:t>автомобильного транспорта за </a:t>
            </a:r>
            <a:r>
              <a:rPr lang="ru-RU" dirty="0"/>
              <a:t>счет повышения эффективности и качества управления производством ТО и </a:t>
            </a:r>
            <a:r>
              <a:rPr lang="ru-RU" dirty="0" smtClean="0"/>
              <a:t>Р транспортных средств.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92749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Основные задачи ОП</a:t>
            </a:r>
            <a:r>
              <a:rPr lang="ru-RU" dirty="0" smtClean="0"/>
              <a:t>: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повышение </a:t>
            </a:r>
            <a:r>
              <a:rPr lang="ru-RU" dirty="0"/>
              <a:t>целенаправленности (целесообразности) процессов </a:t>
            </a:r>
            <a:r>
              <a:rPr lang="ru-RU" dirty="0" smtClean="0"/>
              <a:t>производства,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2) увеличение (сокращение) </a:t>
            </a:r>
            <a:r>
              <a:rPr lang="ru-RU" dirty="0"/>
              <a:t>количества </a:t>
            </a:r>
            <a:r>
              <a:rPr lang="ru-RU" dirty="0" smtClean="0"/>
              <a:t>неэффективных процессов </a:t>
            </a:r>
            <a:r>
              <a:rPr lang="ru-RU" dirty="0"/>
              <a:t>управления производством </a:t>
            </a:r>
            <a:r>
              <a:rPr lang="ru-RU" dirty="0" smtClean="0"/>
              <a:t>(устранение дефицита </a:t>
            </a:r>
            <a:r>
              <a:rPr lang="ru-RU" dirty="0"/>
              <a:t>или </a:t>
            </a:r>
            <a:r>
              <a:rPr lang="ru-RU" dirty="0" smtClean="0"/>
              <a:t>избытка </a:t>
            </a:r>
            <a:r>
              <a:rPr lang="ru-RU" dirty="0"/>
              <a:t>процессов управления</a:t>
            </a:r>
            <a:r>
              <a:rPr lang="ru-RU" dirty="0" smtClean="0"/>
              <a:t>),</a:t>
            </a:r>
          </a:p>
          <a:p>
            <a:pPr marL="0" lvl="0" indent="0">
              <a:buNone/>
            </a:pPr>
            <a:r>
              <a:rPr lang="ru-RU" dirty="0" smtClean="0"/>
              <a:t>3) </a:t>
            </a:r>
            <a:r>
              <a:rPr lang="ru-RU" dirty="0"/>
              <a:t>определение </a:t>
            </a:r>
            <a:r>
              <a:rPr lang="ru-RU" dirty="0" smtClean="0"/>
              <a:t>периодичности (цикличности) процессов </a:t>
            </a:r>
            <a:r>
              <a:rPr lang="ru-RU" dirty="0"/>
              <a:t>управления </a:t>
            </a:r>
            <a:r>
              <a:rPr lang="ru-RU" dirty="0" smtClean="0"/>
              <a:t>производством,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4) повышение </a:t>
            </a:r>
            <a:r>
              <a:rPr lang="ru-RU" dirty="0"/>
              <a:t>качества </a:t>
            </a:r>
            <a:r>
              <a:rPr lang="ru-RU" dirty="0" smtClean="0"/>
              <a:t>и эффективности системы и процессов управления производством.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69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Типаж автономных АТП: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1) грузовые </a:t>
            </a:r>
            <a:r>
              <a:rPr lang="ru-RU" dirty="0"/>
              <a:t>– от 100 до 500 единиц подвижного состава;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автобусные – от 100 до 400 единиц подвижного состава;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легковые таксомоторные – от 200 до 1000 единиц подвижного состава;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автокомбинаты ‒ от 600 до 1500 и более единиц подвижного состава;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специализированные.</a:t>
            </a:r>
          </a:p>
        </p:txBody>
      </p:sp>
    </p:spTree>
    <p:extLst>
      <p:ext uri="{BB962C8B-B14F-4D97-AF65-F5344CB8AC3E}">
        <p14:creationId xmlns:p14="http://schemas.microsoft.com/office/powerpoint/2010/main" val="11826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27635"/>
          </a:xfrm>
        </p:spPr>
        <p:txBody>
          <a:bodyPr>
            <a:normAutofit/>
          </a:bodyPr>
          <a:lstStyle/>
          <a:p>
            <a:r>
              <a:rPr lang="ru-RU" b="1" dirty="0" smtClean="0"/>
              <a:t>11. Особенности ОП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1) </a:t>
            </a:r>
            <a:r>
              <a:rPr lang="ru-RU" b="1" dirty="0" smtClean="0"/>
              <a:t>преемственность</a:t>
            </a:r>
            <a:r>
              <a:rPr lang="ru-RU" dirty="0" smtClean="0"/>
              <a:t> - совершенствование уже существующих </a:t>
            </a:r>
            <a:r>
              <a:rPr lang="ru-RU" dirty="0"/>
              <a:t>на данном производстве </a:t>
            </a:r>
            <a:r>
              <a:rPr lang="ru-RU" dirty="0" smtClean="0"/>
              <a:t>ОПС,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2) </a:t>
            </a:r>
            <a:r>
              <a:rPr lang="ru-RU" b="1" dirty="0" smtClean="0"/>
              <a:t>экономичность</a:t>
            </a:r>
            <a:r>
              <a:rPr lang="ru-RU" dirty="0" smtClean="0"/>
              <a:t> – низкие затраты ресурсов производства на ОП в сравнении с затратами на реконструкцию и техническое перевооружение производства,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3) </a:t>
            </a:r>
            <a:r>
              <a:rPr lang="ru-RU" b="1" dirty="0" smtClean="0"/>
              <a:t>надёжность</a:t>
            </a:r>
            <a:r>
              <a:rPr lang="ru-RU" dirty="0" smtClean="0"/>
              <a:t> - долговременное </a:t>
            </a:r>
            <a:r>
              <a:rPr lang="ru-RU" dirty="0"/>
              <a:t>влияние результатов </a:t>
            </a:r>
            <a:r>
              <a:rPr lang="ru-RU" dirty="0" smtClean="0"/>
              <a:t>ОП на производство,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Эти особенности повлияли на значительное распространение </a:t>
            </a:r>
            <a:r>
              <a:rPr lang="ru-RU" dirty="0" smtClean="0"/>
              <a:t>ОП в </a:t>
            </a:r>
            <a:r>
              <a:rPr lang="ru-RU" dirty="0"/>
              <a:t>мире </a:t>
            </a:r>
            <a:r>
              <a:rPr lang="ru-RU" dirty="0" smtClean="0"/>
              <a:t>как </a:t>
            </a:r>
            <a:r>
              <a:rPr lang="ru-RU" dirty="0"/>
              <a:t>направления </a:t>
            </a:r>
            <a:r>
              <a:rPr lang="ru-RU" b="1" dirty="0"/>
              <a:t>совершенствования</a:t>
            </a:r>
            <a:r>
              <a:rPr lang="ru-RU" dirty="0"/>
              <a:t> </a:t>
            </a:r>
            <a:r>
              <a:rPr lang="ru-RU" dirty="0" smtClean="0"/>
              <a:t>производства.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02514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12. Основные службы АТП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3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Основные</a:t>
            </a:r>
            <a:r>
              <a:rPr lang="ru-RU" b="1" dirty="0" smtClean="0"/>
              <a:t> виды </a:t>
            </a:r>
            <a:r>
              <a:rPr lang="ru-RU" b="1" dirty="0"/>
              <a:t>деятельности </a:t>
            </a:r>
            <a:r>
              <a:rPr lang="ru-RU" b="1" dirty="0" smtClean="0"/>
              <a:t>АТП</a:t>
            </a:r>
            <a:r>
              <a:rPr lang="ru-RU" dirty="0" smtClean="0"/>
              <a:t>: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перевозка </a:t>
            </a:r>
            <a:r>
              <a:rPr lang="ru-RU" dirty="0"/>
              <a:t>грузов и </a:t>
            </a:r>
            <a:r>
              <a:rPr lang="ru-RU" dirty="0" smtClean="0"/>
              <a:t>пассажиров,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2) производство </a:t>
            </a:r>
            <a:r>
              <a:rPr lang="ru-RU" dirty="0"/>
              <a:t>ТО и Р подвижного </a:t>
            </a:r>
            <a:r>
              <a:rPr lang="ru-RU" dirty="0" smtClean="0"/>
              <a:t>состава,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3) обеспечение </a:t>
            </a:r>
            <a:r>
              <a:rPr lang="ru-RU" dirty="0"/>
              <a:t>безопасности </a:t>
            </a:r>
            <a:r>
              <a:rPr lang="ru-RU" dirty="0" smtClean="0"/>
              <a:t>дорожного </a:t>
            </a:r>
            <a:r>
              <a:rPr lang="ru-RU" dirty="0"/>
              <a:t>движения.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97393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Основными видами </a:t>
            </a:r>
            <a:r>
              <a:rPr lang="ru-RU" dirty="0" smtClean="0"/>
              <a:t>деятельности АТП </a:t>
            </a:r>
            <a:r>
              <a:rPr lang="ru-RU" dirty="0"/>
              <a:t>соответствуют основные</a:t>
            </a:r>
            <a:r>
              <a:rPr lang="ru-RU" b="1" dirty="0"/>
              <a:t> виды эксплуатации </a:t>
            </a:r>
            <a:r>
              <a:rPr lang="ru-RU" dirty="0"/>
              <a:t>ТС:</a:t>
            </a:r>
          </a:p>
          <a:p>
            <a:pPr marL="0" lvl="0" indent="0">
              <a:buNone/>
            </a:pPr>
            <a:r>
              <a:rPr lang="ru-RU" dirty="0" smtClean="0"/>
              <a:t>1) коммерческая </a:t>
            </a:r>
            <a:r>
              <a:rPr lang="ru-RU" dirty="0"/>
              <a:t>эксплуатация </a:t>
            </a:r>
            <a:r>
              <a:rPr lang="ru-RU" dirty="0" smtClean="0"/>
              <a:t>ТС,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2) техническая эксплуатация,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3) безопасная </a:t>
            </a:r>
            <a:r>
              <a:rPr lang="ru-RU" dirty="0"/>
              <a:t>эксплуатация.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59392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Основным видам эксплуатации ТС соответствуют основные </a:t>
            </a:r>
            <a:r>
              <a:rPr lang="ru-RU" b="1" dirty="0"/>
              <a:t>службы АТП</a:t>
            </a:r>
            <a:r>
              <a:rPr lang="ru-RU" dirty="0"/>
              <a:t>:</a:t>
            </a:r>
          </a:p>
          <a:p>
            <a:pPr marL="514350" lvl="0" indent="-514350">
              <a:buAutoNum type="arabicParenR"/>
            </a:pPr>
            <a:r>
              <a:rPr lang="ru-RU" dirty="0" smtClean="0"/>
              <a:t>коммерческая служба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(служба эксплуатации</a:t>
            </a:r>
            <a:r>
              <a:rPr lang="ru-RU" dirty="0" smtClean="0"/>
              <a:t>),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2)  техническая служба, 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3) служба </a:t>
            </a:r>
            <a:r>
              <a:rPr lang="ru-RU" dirty="0"/>
              <a:t>безопасности дорожного движения.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46074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Функционирование каждой службы АТП регламентируются соответствующими основными </a:t>
            </a:r>
            <a:r>
              <a:rPr lang="ru-RU" b="1" dirty="0"/>
              <a:t>нормативными документами</a:t>
            </a:r>
            <a:r>
              <a:rPr lang="ru-RU" dirty="0"/>
              <a:t>:</a:t>
            </a:r>
          </a:p>
          <a:p>
            <a:pPr marL="0" lvl="0" indent="0">
              <a:buNone/>
            </a:pPr>
            <a:r>
              <a:rPr lang="ru-RU" dirty="0" smtClean="0"/>
              <a:t>1) Устав </a:t>
            </a:r>
            <a:r>
              <a:rPr lang="ru-RU" dirty="0"/>
              <a:t>автомобильного </a:t>
            </a:r>
            <a:r>
              <a:rPr lang="ru-RU" dirty="0" smtClean="0"/>
              <a:t>транспорта,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    Гражданский </a:t>
            </a:r>
            <a:r>
              <a:rPr lang="ru-RU" dirty="0"/>
              <a:t>кодекс ч.2. (глава </a:t>
            </a:r>
            <a:r>
              <a:rPr lang="ru-RU" dirty="0" smtClean="0"/>
              <a:t>Перевозки),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2) Положение </a:t>
            </a:r>
            <a:r>
              <a:rPr lang="ru-RU" dirty="0"/>
              <a:t>о ТО и Р подвижного состава </a:t>
            </a:r>
            <a:r>
              <a:rPr lang="ru-RU" dirty="0" smtClean="0"/>
              <a:t>АТП,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3) Закон </a:t>
            </a:r>
            <a:r>
              <a:rPr lang="ru-RU" dirty="0"/>
              <a:t>о безопасности дорожного </a:t>
            </a:r>
            <a:r>
              <a:rPr lang="ru-RU" dirty="0" smtClean="0"/>
              <a:t>движения,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    Правила </a:t>
            </a:r>
            <a:r>
              <a:rPr lang="ru-RU" dirty="0"/>
              <a:t>дорожного движения.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96368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13. </a:t>
            </a:r>
            <a:r>
              <a:rPr lang="ru-RU" b="1" dirty="0"/>
              <a:t>Понятие о технологической карте </a:t>
            </a:r>
            <a:r>
              <a:rPr lang="ru-RU" b="1" dirty="0" smtClean="0"/>
              <a:t>как </a:t>
            </a:r>
            <a:r>
              <a:rPr lang="ru-RU" b="1" dirty="0"/>
              <a:t>объекте </a:t>
            </a:r>
            <a:r>
              <a:rPr lang="ru-RU" b="1" dirty="0" smtClean="0"/>
              <a:t>ОП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3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Технологическая карта </a:t>
            </a:r>
            <a:r>
              <a:rPr lang="ru-RU" b="1" dirty="0" smtClean="0"/>
              <a:t>(ТК) </a:t>
            </a:r>
            <a:r>
              <a:rPr lang="ru-RU" dirty="0" smtClean="0"/>
              <a:t>– </a:t>
            </a:r>
            <a:r>
              <a:rPr lang="ru-RU" dirty="0"/>
              <a:t>это база данных (база знаний</a:t>
            </a:r>
            <a:r>
              <a:rPr lang="ru-RU" dirty="0" smtClean="0"/>
              <a:t>), </a:t>
            </a:r>
            <a:r>
              <a:rPr lang="ru-RU" dirty="0"/>
              <a:t>содержащая необходимую и достаточную информацию для воспроизведения технологического </a:t>
            </a:r>
            <a:r>
              <a:rPr lang="ru-RU" dirty="0" smtClean="0"/>
              <a:t>процесса (ТП) </a:t>
            </a:r>
            <a:r>
              <a:rPr lang="ru-RU" dirty="0"/>
              <a:t>производства и выполнения других </a:t>
            </a:r>
            <a:r>
              <a:rPr lang="ru-RU" dirty="0" smtClean="0"/>
              <a:t>функций.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Знания</a:t>
            </a:r>
            <a:r>
              <a:rPr lang="ru-RU" dirty="0"/>
              <a:t> – это закономерности, полученные в результате </a:t>
            </a:r>
            <a:r>
              <a:rPr lang="ru-RU" dirty="0" smtClean="0"/>
              <a:t>обработки </a:t>
            </a:r>
            <a:r>
              <a:rPr lang="ru-RU" dirty="0"/>
              <a:t>данных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ТК является </a:t>
            </a:r>
            <a:r>
              <a:rPr lang="ru-RU" b="1" dirty="0" smtClean="0"/>
              <a:t>объектом организационного проектирования</a:t>
            </a:r>
            <a:r>
              <a:rPr lang="ru-RU" dirty="0" smtClean="0"/>
              <a:t> (ОП).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43003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Проектирование ТК </a:t>
            </a:r>
            <a:r>
              <a:rPr lang="ru-RU" dirty="0" smtClean="0"/>
              <a:t>– наиболее </a:t>
            </a:r>
            <a:r>
              <a:rPr lang="ru-RU" dirty="0"/>
              <a:t>актуальное направление совершенствования современного производства ТО и Р в условиях дефицита ресурсов.</a:t>
            </a:r>
          </a:p>
          <a:p>
            <a:pPr marL="0" indent="0">
              <a:buNone/>
            </a:pPr>
            <a:r>
              <a:rPr lang="ru-RU" b="1" dirty="0"/>
              <a:t>Другие </a:t>
            </a:r>
            <a:r>
              <a:rPr lang="ru-RU" b="1" dirty="0" smtClean="0"/>
              <a:t>направления</a:t>
            </a:r>
            <a:r>
              <a:rPr lang="ru-RU" b="1" dirty="0"/>
              <a:t> </a:t>
            </a:r>
            <a:r>
              <a:rPr lang="ru-RU" dirty="0"/>
              <a:t>совершенствования </a:t>
            </a:r>
            <a:r>
              <a:rPr lang="ru-RU" dirty="0" smtClean="0"/>
              <a:t>производства </a:t>
            </a:r>
            <a:r>
              <a:rPr lang="ru-RU" dirty="0"/>
              <a:t>ТО и </a:t>
            </a:r>
            <a:r>
              <a:rPr lang="ru-RU" dirty="0" smtClean="0"/>
              <a:t>Р: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1) Реконструкция, </a:t>
            </a:r>
            <a:r>
              <a:rPr lang="ru-RU" dirty="0"/>
              <a:t>новое строительство </a:t>
            </a:r>
            <a:r>
              <a:rPr lang="ru-RU" dirty="0" smtClean="0"/>
              <a:t>ПТБ</a:t>
            </a:r>
            <a:r>
              <a:rPr lang="en-US" dirty="0" smtClean="0"/>
              <a:t>;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Техническое перевооружение</a:t>
            </a:r>
            <a:r>
              <a:rPr lang="en-US" dirty="0" smtClean="0"/>
              <a:t> </a:t>
            </a:r>
            <a:r>
              <a:rPr lang="ru-RU" dirty="0" smtClean="0"/>
              <a:t>ПТБ</a:t>
            </a:r>
            <a:r>
              <a:rPr lang="en-US" dirty="0" smtClean="0"/>
              <a:t>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3) Обновление </a:t>
            </a:r>
            <a:r>
              <a:rPr lang="ru-RU" dirty="0"/>
              <a:t>парка подвижного </a:t>
            </a:r>
            <a:r>
              <a:rPr lang="ru-RU" dirty="0" smtClean="0"/>
              <a:t>состава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0" lvl="0" indent="0">
              <a:buNone/>
            </a:pPr>
            <a:r>
              <a:rPr lang="en-US" dirty="0" smtClean="0"/>
              <a:t>4)</a:t>
            </a:r>
            <a:r>
              <a:rPr lang="ru-RU" dirty="0" smtClean="0"/>
              <a:t> Повышение квалификации производственного персонала.   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Совершенствование ТП путём проектирования ТК </a:t>
            </a:r>
            <a:r>
              <a:rPr lang="ru-RU" dirty="0" smtClean="0"/>
              <a:t>обеспечивает</a:t>
            </a:r>
            <a:r>
              <a:rPr lang="ru-RU" b="1" dirty="0" smtClean="0"/>
              <a:t> </a:t>
            </a:r>
            <a:r>
              <a:rPr lang="ru-RU" dirty="0" smtClean="0"/>
              <a:t> повышение </a:t>
            </a:r>
            <a:r>
              <a:rPr lang="ru-RU" dirty="0"/>
              <a:t>производительности </a:t>
            </a:r>
            <a:r>
              <a:rPr lang="ru-RU" dirty="0" smtClean="0"/>
              <a:t>и </a:t>
            </a:r>
            <a:r>
              <a:rPr lang="ru-RU" dirty="0"/>
              <a:t>качества </a:t>
            </a:r>
            <a:r>
              <a:rPr lang="ru-RU" dirty="0" smtClean="0"/>
              <a:t>труда производственного персонала.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93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Кооперативные АТП </a:t>
            </a:r>
            <a:r>
              <a:rPr lang="ru-RU" dirty="0"/>
              <a:t>осуществляют деятельность на основе </a:t>
            </a:r>
            <a:r>
              <a:rPr lang="ru-RU" b="1" dirty="0"/>
              <a:t>централизации </a:t>
            </a:r>
            <a:r>
              <a:rPr lang="ru-RU" dirty="0"/>
              <a:t>транспортной работы, а также полной или частичной </a:t>
            </a:r>
            <a:r>
              <a:rPr lang="ru-RU" b="1" dirty="0"/>
              <a:t>специализации</a:t>
            </a:r>
            <a:r>
              <a:rPr lang="ru-RU" dirty="0"/>
              <a:t> и </a:t>
            </a:r>
            <a:r>
              <a:rPr lang="ru-RU" b="1" dirty="0"/>
              <a:t>кооперации </a:t>
            </a:r>
            <a:r>
              <a:rPr lang="ru-RU" dirty="0"/>
              <a:t>работ по ТО и ТР подвижного состава. </a:t>
            </a:r>
          </a:p>
        </p:txBody>
      </p:sp>
    </p:spTree>
    <p:extLst>
      <p:ext uri="{BB962C8B-B14F-4D97-AF65-F5344CB8AC3E}">
        <p14:creationId xmlns:p14="http://schemas.microsoft.com/office/powerpoint/2010/main" val="39683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14. Степень детализации ТК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6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Различают </a:t>
            </a:r>
            <a:r>
              <a:rPr lang="ru-RU" b="1" dirty="0" smtClean="0"/>
              <a:t>следующие ТК по степени детализации:</a:t>
            </a:r>
          </a:p>
          <a:p>
            <a:pPr marL="0" indent="0">
              <a:buNone/>
            </a:pPr>
            <a:endParaRPr lang="ru-RU" b="1" dirty="0"/>
          </a:p>
          <a:p>
            <a:pPr marL="0" lvl="0" indent="0">
              <a:buNone/>
            </a:pPr>
            <a:r>
              <a:rPr lang="ru-RU" dirty="0" smtClean="0"/>
              <a:t>  1) </a:t>
            </a:r>
            <a:r>
              <a:rPr lang="ru-RU" b="1" dirty="0" smtClean="0"/>
              <a:t>общая </a:t>
            </a:r>
            <a:r>
              <a:rPr lang="ru-RU" b="1" dirty="0"/>
              <a:t>(эскизная</a:t>
            </a:r>
            <a:r>
              <a:rPr lang="ru-RU" b="1" dirty="0" smtClean="0"/>
              <a:t>) ТК </a:t>
            </a:r>
            <a:r>
              <a:rPr lang="ru-RU" dirty="0"/>
              <a:t>–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разрабатывается </a:t>
            </a:r>
            <a:r>
              <a:rPr lang="ru-RU" dirty="0"/>
              <a:t>на уровне процедур </a:t>
            </a:r>
            <a:r>
              <a:rPr lang="ru-RU" dirty="0" smtClean="0"/>
              <a:t>ТП производства.</a:t>
            </a:r>
          </a:p>
          <a:p>
            <a:pPr marL="0" indent="0">
              <a:buNone/>
            </a:pPr>
            <a:r>
              <a:rPr lang="ru-RU" b="1" dirty="0" smtClean="0"/>
              <a:t>Например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ru-RU" dirty="0"/>
              <a:t>общая ТК - в сервисной книжке автомобиля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Процедура </a:t>
            </a:r>
            <a:r>
              <a:rPr lang="ru-RU" dirty="0"/>
              <a:t>– это совокупность операций </a:t>
            </a:r>
            <a:r>
              <a:rPr lang="ru-RU" dirty="0" smtClean="0"/>
              <a:t>ТП </a:t>
            </a:r>
            <a:r>
              <a:rPr lang="ru-RU" dirty="0"/>
              <a:t>производства, объединенных по </a:t>
            </a:r>
            <a:r>
              <a:rPr lang="ru-RU" dirty="0" smtClean="0"/>
              <a:t>конструкционному и (или) </a:t>
            </a:r>
            <a:r>
              <a:rPr lang="ru-RU" dirty="0"/>
              <a:t>технологическому признаку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Например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процедура ТК по конструкционному признаку – осмотр колеса автомобиля. Процедура </a:t>
            </a:r>
            <a:r>
              <a:rPr lang="ru-RU" dirty="0"/>
              <a:t>ТК по технологическому</a:t>
            </a:r>
            <a:r>
              <a:rPr lang="ru-RU" dirty="0" smtClean="0"/>
              <a:t> признаку – осмотр деталей, узлов, агрегатов под капотом автомобиля. 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Операция</a:t>
            </a:r>
            <a:r>
              <a:rPr lang="ru-RU" dirty="0"/>
              <a:t> – это элементарное действие </a:t>
            </a:r>
            <a:r>
              <a:rPr lang="ru-RU" dirty="0" smtClean="0"/>
              <a:t>ТП </a:t>
            </a:r>
            <a:r>
              <a:rPr lang="ru-RU" dirty="0"/>
              <a:t>производства, не подлежащее дальнейшей </a:t>
            </a:r>
            <a:r>
              <a:rPr lang="ru-RU" dirty="0" smtClean="0"/>
              <a:t>декомпозиции.</a:t>
            </a:r>
          </a:p>
          <a:p>
            <a:pPr marL="0" indent="0">
              <a:buNone/>
            </a:pPr>
            <a:r>
              <a:rPr lang="ru-RU" b="1" dirty="0" smtClean="0"/>
              <a:t>Декомпозиция</a:t>
            </a:r>
            <a:r>
              <a:rPr lang="ru-RU" dirty="0" smtClean="0"/>
              <a:t> </a:t>
            </a:r>
            <a:r>
              <a:rPr lang="ru-RU" dirty="0"/>
              <a:t>– это </a:t>
            </a:r>
            <a:r>
              <a:rPr lang="ru-RU" dirty="0" smtClean="0"/>
              <a:t>разделение ТП </a:t>
            </a:r>
            <a:r>
              <a:rPr lang="ru-RU" dirty="0"/>
              <a:t>производства на процедуры и операции при </a:t>
            </a:r>
            <a:r>
              <a:rPr lang="ru-RU" dirty="0" smtClean="0"/>
              <a:t>организационном проектировании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59631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dirty="0" smtClean="0"/>
              <a:t>  2) </a:t>
            </a:r>
            <a:r>
              <a:rPr lang="ru-RU" b="1" dirty="0" smtClean="0"/>
              <a:t>конкретная </a:t>
            </a:r>
            <a:r>
              <a:rPr lang="ru-RU" b="1" dirty="0"/>
              <a:t>(техническая) </a:t>
            </a:r>
            <a:r>
              <a:rPr lang="ru-RU" b="1" dirty="0" smtClean="0"/>
              <a:t>ТК </a:t>
            </a:r>
            <a:r>
              <a:rPr lang="ru-RU" dirty="0" smtClean="0"/>
              <a:t>– </a:t>
            </a:r>
            <a:r>
              <a:rPr lang="ru-RU" dirty="0"/>
              <a:t>разрабатывается на уровне операций </a:t>
            </a:r>
            <a:r>
              <a:rPr lang="ru-RU" dirty="0" smtClean="0"/>
              <a:t>ТП производства. </a:t>
            </a:r>
          </a:p>
          <a:p>
            <a:pPr marL="0" lvl="0" indent="0">
              <a:buNone/>
            </a:pPr>
            <a:r>
              <a:rPr lang="ru-RU" dirty="0" smtClean="0"/>
              <a:t>Например</a:t>
            </a:r>
            <a:r>
              <a:rPr lang="en-US" dirty="0" smtClean="0"/>
              <a:t>:</a:t>
            </a:r>
          </a:p>
          <a:p>
            <a:pPr marL="0" lvl="0" indent="0">
              <a:buNone/>
            </a:pPr>
            <a:r>
              <a:rPr lang="ru-RU" dirty="0" smtClean="0"/>
              <a:t>конкретная ТК - типовая </a:t>
            </a:r>
            <a:r>
              <a:rPr lang="ru-RU" dirty="0"/>
              <a:t>ТК </a:t>
            </a:r>
            <a:r>
              <a:rPr lang="ru-RU" dirty="0" smtClean="0"/>
              <a:t>завода-изготовителя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  3) рабочая </a:t>
            </a:r>
            <a:r>
              <a:rPr lang="ru-RU" dirty="0"/>
              <a:t>(детальная</a:t>
            </a:r>
            <a:r>
              <a:rPr lang="ru-RU" dirty="0" smtClean="0"/>
              <a:t>) ТК </a:t>
            </a:r>
            <a:r>
              <a:rPr lang="ru-RU" dirty="0"/>
              <a:t>–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разрабатывается </a:t>
            </a:r>
            <a:r>
              <a:rPr lang="ru-RU" dirty="0"/>
              <a:t>на уровне операций </a:t>
            </a:r>
            <a:r>
              <a:rPr lang="ru-RU" dirty="0" smtClean="0"/>
              <a:t>ТП </a:t>
            </a:r>
            <a:r>
              <a:rPr lang="ru-RU" dirty="0"/>
              <a:t>с </a:t>
            </a:r>
            <a:r>
              <a:rPr lang="ru-RU" dirty="0" smtClean="0"/>
              <a:t> </a:t>
            </a:r>
            <a:r>
              <a:rPr lang="ru-RU" dirty="0"/>
              <a:t>привязкой к </a:t>
            </a:r>
            <a:r>
              <a:rPr lang="ru-RU" dirty="0" smtClean="0"/>
              <a:t>условиям реального производства</a:t>
            </a:r>
            <a:r>
              <a:rPr lang="ru-RU" dirty="0"/>
              <a:t>: </a:t>
            </a:r>
            <a:r>
              <a:rPr lang="ru-RU" dirty="0" smtClean="0"/>
              <a:t>оборудованию, эксплуатационным материалам, </a:t>
            </a:r>
            <a:r>
              <a:rPr lang="ru-RU" dirty="0"/>
              <a:t>квалификации персонала, организации производства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/>
              <a:t>Например</a:t>
            </a:r>
            <a:r>
              <a:rPr lang="en-US" dirty="0"/>
              <a:t>:</a:t>
            </a:r>
          </a:p>
          <a:p>
            <a:pPr marL="0" lvl="0" indent="0">
              <a:buNone/>
            </a:pPr>
            <a:r>
              <a:rPr lang="ru-RU" dirty="0" smtClean="0"/>
              <a:t>рабочая </a:t>
            </a:r>
            <a:r>
              <a:rPr lang="ru-RU" dirty="0"/>
              <a:t>ТК - </a:t>
            </a:r>
            <a:r>
              <a:rPr lang="ru-RU" dirty="0" smtClean="0"/>
              <a:t>ТК АТП (разработанная на АТП).</a:t>
            </a:r>
            <a:endParaRPr lang="ru-RU" dirty="0"/>
          </a:p>
          <a:p>
            <a:pPr marL="0" lv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95737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15. Типовая структура ТК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Типовая </a:t>
            </a:r>
            <a:r>
              <a:rPr lang="ru-RU" b="1" dirty="0" smtClean="0"/>
              <a:t>структура </a:t>
            </a:r>
            <a:r>
              <a:rPr lang="ru-RU" b="1" dirty="0"/>
              <a:t>ТК </a:t>
            </a:r>
            <a:r>
              <a:rPr lang="ru-RU" dirty="0" smtClean="0"/>
              <a:t>включает </a:t>
            </a:r>
            <a:r>
              <a:rPr lang="ru-RU" dirty="0"/>
              <a:t>следующие элементы</a:t>
            </a:r>
            <a:r>
              <a:rPr lang="ru-RU" dirty="0" smtClean="0"/>
              <a:t>:</a:t>
            </a:r>
          </a:p>
          <a:p>
            <a:pPr marL="514350" lvl="0" indent="-514350">
              <a:buAutoNum type="arabicParenR"/>
            </a:pPr>
            <a:r>
              <a:rPr lang="ru-RU" dirty="0" smtClean="0"/>
              <a:t>заголовок</a:t>
            </a:r>
            <a:r>
              <a:rPr lang="ru-RU" dirty="0"/>
              <a:t>: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- наименование </a:t>
            </a:r>
            <a:r>
              <a:rPr lang="en-US" dirty="0" smtClean="0"/>
              <a:t>“</a:t>
            </a:r>
            <a:r>
              <a:rPr lang="ru-RU" dirty="0" smtClean="0"/>
              <a:t>Технологическая карта</a:t>
            </a:r>
            <a:r>
              <a:rPr lang="en-US" dirty="0" smtClean="0"/>
              <a:t>”</a:t>
            </a:r>
            <a:r>
              <a:rPr lang="ru-RU" dirty="0" smtClean="0"/>
              <a:t>, </a:t>
            </a:r>
          </a:p>
          <a:p>
            <a:pPr marL="0" lvl="0" indent="0">
              <a:buNone/>
            </a:pPr>
            <a:r>
              <a:rPr lang="en-US" dirty="0" smtClean="0"/>
              <a:t>     - </a:t>
            </a:r>
            <a:r>
              <a:rPr lang="ru-RU" dirty="0" smtClean="0"/>
              <a:t>вид </a:t>
            </a:r>
            <a:r>
              <a:rPr lang="ru-RU" dirty="0"/>
              <a:t>ТО или </a:t>
            </a:r>
            <a:r>
              <a:rPr lang="ru-RU" dirty="0" smtClean="0"/>
              <a:t>ТР,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- марка (модель) транспортного средства, 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- квалификация исполнителя ТК,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общая </a:t>
            </a:r>
            <a:r>
              <a:rPr lang="ru-RU" dirty="0"/>
              <a:t>трудоемкость </a:t>
            </a:r>
            <a:r>
              <a:rPr lang="ru-RU" dirty="0" smtClean="0"/>
              <a:t>ТП </a:t>
            </a:r>
            <a:r>
              <a:rPr lang="ru-RU" dirty="0"/>
              <a:t>(чел.*мин.).</a:t>
            </a:r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6073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2) содержание </a:t>
            </a:r>
            <a:r>
              <a:rPr lang="ru-RU" dirty="0"/>
              <a:t>ТК в виде таблицы, включающей следующие колонки</a:t>
            </a:r>
            <a:r>
              <a:rPr lang="ru-RU" dirty="0" smtClean="0"/>
              <a:t>:</a:t>
            </a:r>
          </a:p>
          <a:p>
            <a:pPr marL="0" lvl="0" indent="0">
              <a:buNone/>
            </a:pPr>
            <a:r>
              <a:rPr lang="ru-RU" dirty="0" smtClean="0"/>
              <a:t>   1. </a:t>
            </a:r>
            <a:r>
              <a:rPr lang="ru-RU" b="1" dirty="0" smtClean="0"/>
              <a:t>Номер </a:t>
            </a:r>
            <a:r>
              <a:rPr lang="ru-RU" dirty="0"/>
              <a:t>по порядку –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указывается </a:t>
            </a:r>
            <a:r>
              <a:rPr lang="ru-RU" dirty="0"/>
              <a:t>сквозная нумерация процедур (операций).</a:t>
            </a:r>
          </a:p>
          <a:p>
            <a:pPr marL="0" lvl="0" indent="0">
              <a:buNone/>
            </a:pPr>
            <a:r>
              <a:rPr lang="ru-RU" dirty="0" smtClean="0"/>
              <a:t>   2. </a:t>
            </a:r>
            <a:r>
              <a:rPr lang="ru-RU" b="1" dirty="0" smtClean="0"/>
              <a:t>Наименование </a:t>
            </a:r>
            <a:r>
              <a:rPr lang="ru-RU" b="1" dirty="0"/>
              <a:t>процедуры (операции) </a:t>
            </a:r>
            <a:r>
              <a:rPr lang="ru-RU" b="1" dirty="0" smtClean="0"/>
              <a:t>ТП</a:t>
            </a:r>
            <a:r>
              <a:rPr lang="ru-RU" dirty="0" smtClean="0"/>
              <a:t> – </a:t>
            </a:r>
          </a:p>
          <a:p>
            <a:pPr marL="0" lvl="0" indent="0">
              <a:buNone/>
            </a:pPr>
            <a:r>
              <a:rPr lang="ru-RU" dirty="0" smtClean="0"/>
              <a:t>процедура </a:t>
            </a:r>
            <a:r>
              <a:rPr lang="ru-RU" dirty="0"/>
              <a:t>формулируется в </a:t>
            </a:r>
            <a:r>
              <a:rPr lang="ru-RU" dirty="0" smtClean="0"/>
              <a:t>изъявительном наклонении, операция - </a:t>
            </a:r>
            <a:r>
              <a:rPr lang="ru-RU" dirty="0"/>
              <a:t>в повелительном наклонении.</a:t>
            </a:r>
          </a:p>
          <a:p>
            <a:pPr marL="0" lvl="0" indent="0">
              <a:buNone/>
            </a:pPr>
            <a:r>
              <a:rPr lang="ru-RU" dirty="0" smtClean="0"/>
              <a:t>   3. </a:t>
            </a:r>
            <a:r>
              <a:rPr lang="ru-RU" b="1" dirty="0" smtClean="0"/>
              <a:t>Технические </a:t>
            </a:r>
            <a:r>
              <a:rPr lang="ru-RU" b="1" dirty="0"/>
              <a:t>указания, требования, примечания и диагностические признаки неисправностей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/>
              <a:t>(ДПН)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 ДПН - внешние проявления </a:t>
            </a:r>
            <a:r>
              <a:rPr lang="ru-RU" dirty="0"/>
              <a:t>неисправностей </a:t>
            </a:r>
            <a:r>
              <a:rPr lang="ru-RU" dirty="0" smtClean="0"/>
              <a:t> и отказов, не требующие </a:t>
            </a:r>
            <a:r>
              <a:rPr lang="ru-RU" dirty="0"/>
              <a:t>для </a:t>
            </a:r>
            <a:r>
              <a:rPr lang="ru-RU" dirty="0" smtClean="0"/>
              <a:t>диагностирования разборки узлов, агрегатов.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   4. </a:t>
            </a:r>
            <a:r>
              <a:rPr lang="ru-RU" b="1" dirty="0" smtClean="0"/>
              <a:t>Эксплуатационные </a:t>
            </a:r>
            <a:r>
              <a:rPr lang="ru-RU" b="1" dirty="0"/>
              <a:t>материалы</a:t>
            </a:r>
            <a:r>
              <a:rPr lang="ru-RU" dirty="0"/>
              <a:t>.</a:t>
            </a:r>
          </a:p>
          <a:p>
            <a:pPr marL="0" lvl="0" indent="0">
              <a:buNone/>
            </a:pPr>
            <a:r>
              <a:rPr lang="ru-RU" dirty="0" smtClean="0"/>
              <a:t>   5. </a:t>
            </a:r>
            <a:r>
              <a:rPr lang="ru-RU" b="1" dirty="0" smtClean="0"/>
              <a:t>Инструменты</a:t>
            </a:r>
            <a:r>
              <a:rPr lang="ru-RU" b="1" dirty="0"/>
              <a:t>, приспособления, </a:t>
            </a:r>
            <a:r>
              <a:rPr lang="ru-RU" b="1" dirty="0" smtClean="0"/>
              <a:t>оснастка, технологическое </a:t>
            </a:r>
            <a:r>
              <a:rPr lang="ru-RU" b="1" dirty="0"/>
              <a:t>оборудование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   6. </a:t>
            </a:r>
            <a:r>
              <a:rPr lang="ru-RU" b="1" dirty="0" smtClean="0"/>
              <a:t>Норма </a:t>
            </a:r>
            <a:r>
              <a:rPr lang="ru-RU" b="1" dirty="0"/>
              <a:t>времени (чел</a:t>
            </a:r>
            <a:r>
              <a:rPr lang="ru-RU" b="1" dirty="0" smtClean="0"/>
              <a:t>.*</a:t>
            </a:r>
            <a:r>
              <a:rPr lang="ru-RU" b="1" dirty="0"/>
              <a:t>мин.)</a:t>
            </a:r>
            <a:r>
              <a:rPr lang="ru-RU" dirty="0"/>
              <a:t>.</a:t>
            </a:r>
          </a:p>
          <a:p>
            <a:pPr marL="0" lvl="0" indent="0">
              <a:buNone/>
            </a:pPr>
            <a:r>
              <a:rPr lang="ru-RU" dirty="0" smtClean="0"/>
              <a:t>   7. </a:t>
            </a:r>
            <a:r>
              <a:rPr lang="ru-RU" b="1" dirty="0" smtClean="0"/>
              <a:t>Визуализация</a:t>
            </a:r>
            <a:r>
              <a:rPr lang="en-US" b="1" dirty="0" smtClean="0"/>
              <a:t>: </a:t>
            </a:r>
            <a:r>
              <a:rPr lang="ru-RU" b="1" dirty="0" smtClean="0"/>
              <a:t>рисунки</a:t>
            </a:r>
            <a:r>
              <a:rPr lang="ru-RU" b="1" dirty="0"/>
              <a:t>, схемы, фото, видео, анимация</a:t>
            </a:r>
            <a:r>
              <a:rPr lang="ru-RU" dirty="0"/>
              <a:t>.</a:t>
            </a:r>
          </a:p>
          <a:p>
            <a:pPr marL="0" lvl="0" indent="0">
              <a:buNone/>
            </a:pPr>
            <a:r>
              <a:rPr lang="ru-RU" dirty="0" smtClean="0"/>
              <a:t>   8. </a:t>
            </a:r>
            <a:r>
              <a:rPr lang="ru-RU" b="1" dirty="0" smtClean="0"/>
              <a:t>Формы и точки контроля ТП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29174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Различают </a:t>
            </a:r>
            <a:r>
              <a:rPr lang="ru-RU" b="1" dirty="0"/>
              <a:t>3 формы контроля </a:t>
            </a:r>
            <a:r>
              <a:rPr lang="ru-RU" b="1" dirty="0" smtClean="0"/>
              <a:t>ТП</a:t>
            </a:r>
            <a:r>
              <a:rPr lang="ru-RU" dirty="0" smtClean="0"/>
              <a:t>:</a:t>
            </a:r>
          </a:p>
          <a:p>
            <a:pPr marL="457200" lvl="1" indent="0">
              <a:buNone/>
            </a:pPr>
            <a:r>
              <a:rPr lang="ru-RU" dirty="0" smtClean="0"/>
              <a:t>1) </a:t>
            </a:r>
            <a:r>
              <a:rPr lang="ru-RU" b="1" dirty="0" smtClean="0"/>
              <a:t>Самоконтроль </a:t>
            </a:r>
            <a:r>
              <a:rPr lang="ru-RU" dirty="0" smtClean="0"/>
              <a:t>– выполняется исполнителем ТП самостоятельно.</a:t>
            </a:r>
            <a:endParaRPr lang="ru-RU" sz="2000" dirty="0" smtClean="0"/>
          </a:p>
          <a:p>
            <a:pPr marL="457200" lvl="1" indent="0">
              <a:buNone/>
            </a:pPr>
            <a:r>
              <a:rPr lang="ru-RU" dirty="0" smtClean="0"/>
              <a:t>2) </a:t>
            </a:r>
            <a:r>
              <a:rPr lang="ru-RU" b="1" dirty="0" smtClean="0"/>
              <a:t>Контроль</a:t>
            </a:r>
            <a:r>
              <a:rPr lang="ru-RU" dirty="0" smtClean="0"/>
              <a:t> </a:t>
            </a:r>
            <a:r>
              <a:rPr lang="ru-RU" dirty="0"/>
              <a:t>– выполняется </a:t>
            </a:r>
            <a:r>
              <a:rPr lang="ru-RU" dirty="0" smtClean="0"/>
              <a:t>непосредственным руководителем (контролёром) исполнителя ТП.</a:t>
            </a:r>
            <a:endParaRPr lang="ru-RU" sz="2000" dirty="0"/>
          </a:p>
          <a:p>
            <a:pPr marL="457200" lvl="1" indent="0">
              <a:buNone/>
            </a:pPr>
            <a:r>
              <a:rPr lang="ru-RU" dirty="0" smtClean="0"/>
              <a:t>3) </a:t>
            </a:r>
            <a:r>
              <a:rPr lang="ru-RU" b="1" dirty="0" smtClean="0"/>
              <a:t>Двойной </a:t>
            </a:r>
            <a:r>
              <a:rPr lang="ru-RU" b="1" dirty="0"/>
              <a:t>контроль </a:t>
            </a:r>
            <a:r>
              <a:rPr lang="ru-RU" dirty="0"/>
              <a:t>– выполняется руководителем </a:t>
            </a:r>
            <a:r>
              <a:rPr lang="ru-RU" dirty="0" smtClean="0"/>
              <a:t>руководителя (контролёра) </a:t>
            </a:r>
            <a:r>
              <a:rPr lang="ru-RU" dirty="0"/>
              <a:t>исполнителя.</a:t>
            </a:r>
            <a:endParaRPr lang="ru-RU" sz="2000" dirty="0"/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60382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64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09075" cy="254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18585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16. Функции ТК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9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Функции ТК </a:t>
            </a:r>
            <a:r>
              <a:rPr lang="ru-RU" dirty="0" smtClean="0"/>
              <a:t>– назначение ТК на производстве.</a:t>
            </a:r>
          </a:p>
          <a:p>
            <a:pPr marL="0" lvl="0" indent="0">
              <a:buNone/>
            </a:pPr>
            <a:r>
              <a:rPr lang="ru-RU" dirty="0" smtClean="0"/>
              <a:t>ТК </a:t>
            </a:r>
            <a:r>
              <a:rPr lang="ru-RU" dirty="0"/>
              <a:t>обеспечивает реализацию </a:t>
            </a:r>
            <a:r>
              <a:rPr lang="ru-RU" dirty="0" smtClean="0"/>
              <a:t>многих </a:t>
            </a:r>
            <a:r>
              <a:rPr lang="ru-RU" dirty="0"/>
              <a:t>функций производства</a:t>
            </a:r>
            <a:r>
              <a:rPr lang="ru-RU" dirty="0" smtClean="0"/>
              <a:t>:</a:t>
            </a:r>
          </a:p>
          <a:p>
            <a:pPr marL="0" lvl="0" indent="0">
              <a:buNone/>
            </a:pPr>
            <a:r>
              <a:rPr lang="ru-RU" dirty="0" smtClean="0"/>
              <a:t>1. Воспроизведение ТП.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2. Контроль ТП.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3. Совершенствование ТП.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4. Закрепление ответственности исполнителей ТП.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5. Повышение </a:t>
            </a:r>
            <a:r>
              <a:rPr lang="ru-RU" dirty="0"/>
              <a:t>квалификации </a:t>
            </a:r>
            <a:r>
              <a:rPr lang="ru-RU" dirty="0" smtClean="0"/>
              <a:t>исполнителей ТП.</a:t>
            </a:r>
            <a:endParaRPr lang="ru-RU" dirty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59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Предприятия автомобильного транспорта, обеспечивающие поддержание и восстановление работоспособности транспортных машин, разделяют на две группы: </a:t>
            </a: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автообслуживающие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b="1" dirty="0"/>
              <a:t>авторемонтные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2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 smtClean="0"/>
              <a:t>6. Учет </a:t>
            </a:r>
            <a:r>
              <a:rPr lang="ru-RU" dirty="0"/>
              <a:t>расхода запасных частей и материалов.</a:t>
            </a:r>
          </a:p>
          <a:p>
            <a:pPr marL="0" lvl="0" indent="0">
              <a:buNone/>
            </a:pPr>
            <a:r>
              <a:rPr lang="ru-RU" dirty="0" smtClean="0"/>
              <a:t>7. Учет </a:t>
            </a:r>
            <a:r>
              <a:rPr lang="ru-RU" dirty="0"/>
              <a:t>использования инструментов, </a:t>
            </a:r>
            <a:r>
              <a:rPr lang="ru-RU" dirty="0" smtClean="0"/>
              <a:t>приспособлений, оснастки, технологического оборудования.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8. Учет </a:t>
            </a:r>
            <a:r>
              <a:rPr lang="ru-RU" dirty="0"/>
              <a:t>трудоемкости операций </a:t>
            </a:r>
            <a:r>
              <a:rPr lang="ru-RU" dirty="0" smtClean="0"/>
              <a:t>ТП.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9. Повышение </a:t>
            </a:r>
            <a:r>
              <a:rPr lang="ru-RU" dirty="0"/>
              <a:t>эффективности стимулирования исполнителей </a:t>
            </a:r>
            <a:r>
              <a:rPr lang="ru-RU" dirty="0" smtClean="0"/>
              <a:t>ТП.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10. Повышение уровня и степени </a:t>
            </a:r>
            <a:r>
              <a:rPr lang="ru-RU" dirty="0"/>
              <a:t>механизации </a:t>
            </a:r>
            <a:r>
              <a:rPr lang="ru-RU" dirty="0" smtClean="0"/>
              <a:t>ТП.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82342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11. Повышение </a:t>
            </a:r>
            <a:r>
              <a:rPr lang="ru-RU" dirty="0"/>
              <a:t>эффективности автоматизации (роботизации</a:t>
            </a:r>
            <a:r>
              <a:rPr lang="ru-RU" dirty="0" smtClean="0"/>
              <a:t>) ТП.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12. Управление </a:t>
            </a:r>
            <a:r>
              <a:rPr lang="ru-RU" dirty="0"/>
              <a:t>запасами </a:t>
            </a:r>
            <a:r>
              <a:rPr lang="ru-RU" dirty="0" smtClean="0"/>
              <a:t>и экономия ресурсов производства в части ТП.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13. Нормирование </a:t>
            </a:r>
            <a:r>
              <a:rPr lang="ru-RU" dirty="0"/>
              <a:t>стоимости работ </a:t>
            </a:r>
            <a:r>
              <a:rPr lang="ru-RU" dirty="0" smtClean="0"/>
              <a:t>ТП.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14. Нормирование </a:t>
            </a:r>
            <a:r>
              <a:rPr lang="ru-RU" dirty="0"/>
              <a:t>труда исполнителей </a:t>
            </a:r>
            <a:r>
              <a:rPr lang="ru-RU" dirty="0" smtClean="0"/>
              <a:t>ТП.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15. </a:t>
            </a:r>
            <a:r>
              <a:rPr lang="ru-RU" dirty="0"/>
              <a:t>Повышение </a:t>
            </a:r>
            <a:r>
              <a:rPr lang="ru-RU" dirty="0" err="1"/>
              <a:t>экологичности</a:t>
            </a:r>
            <a:r>
              <a:rPr lang="ru-RU" dirty="0"/>
              <a:t> </a:t>
            </a:r>
            <a:r>
              <a:rPr lang="ru-RU" dirty="0" smtClean="0"/>
              <a:t>производства в части ТП.</a:t>
            </a:r>
            <a:endParaRPr lang="ru-RU" dirty="0"/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14148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 smtClean="0"/>
              <a:t>16. Повышение производительности </a:t>
            </a:r>
            <a:r>
              <a:rPr lang="ru-RU" dirty="0"/>
              <a:t>труда </a:t>
            </a:r>
            <a:r>
              <a:rPr lang="ru-RU" dirty="0" smtClean="0"/>
              <a:t>производственного персонала в части ТП.</a:t>
            </a:r>
          </a:p>
          <a:p>
            <a:pPr marL="0" lvl="0" indent="0">
              <a:buNone/>
            </a:pPr>
            <a:r>
              <a:rPr lang="ru-RU" dirty="0" smtClean="0"/>
              <a:t>17. </a:t>
            </a:r>
            <a:r>
              <a:rPr lang="ru-RU" dirty="0"/>
              <a:t>Повышение эффективности </a:t>
            </a:r>
            <a:r>
              <a:rPr lang="ru-RU" dirty="0" smtClean="0"/>
              <a:t> производства в части ТП.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18. Повышение </a:t>
            </a:r>
            <a:r>
              <a:rPr lang="ru-RU" dirty="0"/>
              <a:t>эффективности утилизации </a:t>
            </a:r>
            <a:r>
              <a:rPr lang="ru-RU" dirty="0" smtClean="0"/>
              <a:t>транспортных средств.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19. Повышение </a:t>
            </a:r>
            <a:r>
              <a:rPr lang="ru-RU" dirty="0"/>
              <a:t>качества </a:t>
            </a:r>
            <a:r>
              <a:rPr lang="ru-RU" dirty="0" smtClean="0"/>
              <a:t>ТП.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20. Повышение </a:t>
            </a:r>
            <a:r>
              <a:rPr lang="ru-RU" dirty="0"/>
              <a:t>эффективности взаимодействия персонала </a:t>
            </a:r>
            <a:r>
              <a:rPr lang="ru-RU" dirty="0" smtClean="0"/>
              <a:t>(служб) производства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04601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21. Повышение эффективности коммуникации и уровня доверия производственного персонала.</a:t>
            </a:r>
          </a:p>
          <a:p>
            <a:pPr marL="0" lvl="0" indent="0">
              <a:buNone/>
            </a:pPr>
            <a:r>
              <a:rPr lang="ru-RU" dirty="0" smtClean="0"/>
              <a:t>22. Минимизация </a:t>
            </a:r>
            <a:r>
              <a:rPr lang="ru-RU" dirty="0"/>
              <a:t>ошибок </a:t>
            </a:r>
            <a:r>
              <a:rPr lang="ru-RU" dirty="0" smtClean="0"/>
              <a:t>ТП.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23. Стандартизация ТП.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24. Технологическая </a:t>
            </a:r>
            <a:r>
              <a:rPr lang="ru-RU" dirty="0"/>
              <a:t>подготовка </a:t>
            </a:r>
            <a:r>
              <a:rPr lang="ru-RU" dirty="0" smtClean="0"/>
              <a:t>ТП (инженерный расчет ТП).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25. Повышение </a:t>
            </a:r>
            <a:r>
              <a:rPr lang="ru-RU" dirty="0"/>
              <a:t>эффективности компьютеризации </a:t>
            </a:r>
            <a:r>
              <a:rPr lang="ru-RU" dirty="0" smtClean="0"/>
              <a:t>ТП.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88489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Вывод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Перечисленные </a:t>
            </a:r>
            <a:r>
              <a:rPr lang="ru-RU" dirty="0"/>
              <a:t>функции </a:t>
            </a:r>
            <a:r>
              <a:rPr lang="ru-RU" dirty="0" smtClean="0"/>
              <a:t>ТК позволяют </a:t>
            </a:r>
            <a:r>
              <a:rPr lang="ru-RU" dirty="0"/>
              <a:t>сделать вывод, что </a:t>
            </a:r>
            <a:r>
              <a:rPr lang="ru-RU" b="1" dirty="0" smtClean="0"/>
              <a:t>проектирование ТК  </a:t>
            </a:r>
            <a:r>
              <a:rPr lang="ru-RU" dirty="0"/>
              <a:t>производства – это </a:t>
            </a:r>
            <a:r>
              <a:rPr lang="ru-RU" b="1" dirty="0"/>
              <a:t>основное направление </a:t>
            </a:r>
            <a:r>
              <a:rPr lang="ru-RU" dirty="0"/>
              <a:t>совершенствования ТО и </a:t>
            </a:r>
            <a:r>
              <a:rPr lang="ru-RU" dirty="0" smtClean="0"/>
              <a:t>ремонта АТП </a:t>
            </a:r>
            <a:r>
              <a:rPr lang="ru-RU" dirty="0"/>
              <a:t>в </a:t>
            </a:r>
            <a:r>
              <a:rPr lang="ru-RU" dirty="0" smtClean="0"/>
              <a:t>условиях дефицита ресурсов производства.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76369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17. Основные этапы организационного проектирования (ОП)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1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Основные этапы ОП соответствуют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элементам системного подхода (как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общенаучного  метода исследования)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и основным этапом технологии управления производством. 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ОП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является видом управления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производства. ОП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называют управлением управления (</a:t>
            </a:r>
            <a:r>
              <a:rPr lang="ru-RU" dirty="0" err="1" smtClean="0">
                <a:latin typeface="+mj-lt"/>
                <a:cs typeface="Times New Roman" panose="02020603050405020304" pitchFamily="18" charset="0"/>
              </a:rPr>
              <a:t>метауправлением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).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39094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Системный подход </a:t>
            </a:r>
            <a:r>
              <a:rPr lang="ru-RU" dirty="0" smtClean="0"/>
              <a:t>– это общенаучный метод исследования, применяемый в моделировании большинства научных задач.</a:t>
            </a:r>
          </a:p>
          <a:p>
            <a:pPr marL="0" indent="0">
              <a:buNone/>
            </a:pPr>
            <a:r>
              <a:rPr lang="ru-RU" dirty="0" smtClean="0"/>
              <a:t>Системный подход включает три основных элемента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Вход</a:t>
            </a:r>
            <a:r>
              <a:rPr lang="ru-RU" dirty="0" smtClean="0"/>
              <a:t> (ресурсы, энергия, информация),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Система</a:t>
            </a:r>
            <a:r>
              <a:rPr lang="ru-RU" dirty="0" smtClean="0"/>
              <a:t> (</a:t>
            </a:r>
            <a:r>
              <a:rPr lang="ru-RU" dirty="0"/>
              <a:t>совокупность </a:t>
            </a:r>
            <a:r>
              <a:rPr lang="ru-RU" dirty="0" smtClean="0"/>
              <a:t>подсистем, процесс)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3) Выход</a:t>
            </a:r>
            <a:r>
              <a:rPr lang="ru-RU" dirty="0" smtClean="0"/>
              <a:t> (решения, продукция, работы, услуги).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08684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b="1" dirty="0"/>
              <a:t>основным</a:t>
            </a:r>
            <a:r>
              <a:rPr lang="ru-RU" dirty="0"/>
              <a:t> этапам </a:t>
            </a:r>
            <a:r>
              <a:rPr lang="ru-RU" b="1" dirty="0"/>
              <a:t>технологии управления </a:t>
            </a:r>
            <a:r>
              <a:rPr lang="ru-RU" b="1" dirty="0" smtClean="0"/>
              <a:t>(ТУ) </a:t>
            </a:r>
            <a:r>
              <a:rPr lang="ru-RU" dirty="0" smtClean="0"/>
              <a:t>производством </a:t>
            </a:r>
            <a:r>
              <a:rPr lang="ru-RU" dirty="0"/>
              <a:t>относятся: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Вход - </a:t>
            </a:r>
            <a:r>
              <a:rPr lang="ru-RU" b="1" dirty="0" smtClean="0"/>
              <a:t>Информационное  </a:t>
            </a:r>
            <a:r>
              <a:rPr lang="ru-RU" b="1" dirty="0"/>
              <a:t>обеспечение  процесса  принятия  решений (ИОППР</a:t>
            </a:r>
            <a:r>
              <a:rPr lang="ru-RU" b="1" dirty="0" smtClean="0"/>
              <a:t>) </a:t>
            </a:r>
            <a:r>
              <a:rPr lang="ru-RU" dirty="0" smtClean="0"/>
              <a:t>- на </a:t>
            </a:r>
            <a:r>
              <a:rPr lang="ru-RU" dirty="0"/>
              <a:t>этом этапе осуществляется сбор, первичная обработка, </a:t>
            </a:r>
            <a:r>
              <a:rPr lang="ru-RU" dirty="0" smtClean="0"/>
              <a:t>передача</a:t>
            </a:r>
            <a:r>
              <a:rPr lang="ru-RU" dirty="0"/>
              <a:t>, </a:t>
            </a:r>
            <a:r>
              <a:rPr lang="ru-RU" dirty="0" smtClean="0"/>
              <a:t>хранение </a:t>
            </a:r>
            <a:r>
              <a:rPr lang="ru-RU" dirty="0"/>
              <a:t>данных.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Процесс - </a:t>
            </a:r>
            <a:r>
              <a:rPr lang="ru-RU" b="1" dirty="0" smtClean="0"/>
              <a:t>Процесс </a:t>
            </a:r>
            <a:r>
              <a:rPr lang="ru-RU" b="1" dirty="0"/>
              <a:t>принятия решений</a:t>
            </a:r>
            <a:r>
              <a:rPr lang="ru-RU" dirty="0"/>
              <a:t> </a:t>
            </a:r>
            <a:r>
              <a:rPr lang="ru-RU" b="1" dirty="0"/>
              <a:t>(ППР) </a:t>
            </a:r>
            <a:r>
              <a:rPr lang="ru-RU" dirty="0"/>
              <a:t>- это выбор одного или нескольких вариантов решения из множества альтернатив по </a:t>
            </a:r>
            <a:r>
              <a:rPr lang="ru-RU" dirty="0" smtClean="0"/>
              <a:t>установленному перечню критериев (признаков).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smtClean="0"/>
              <a:t>Выход - </a:t>
            </a:r>
            <a:r>
              <a:rPr lang="ru-RU" b="1" dirty="0" smtClean="0"/>
              <a:t>Организационное </a:t>
            </a:r>
            <a:r>
              <a:rPr lang="ru-RU" b="1" dirty="0"/>
              <a:t>обеспечение реализации принятых решений</a:t>
            </a:r>
            <a:r>
              <a:rPr lang="ru-RU" dirty="0"/>
              <a:t> </a:t>
            </a:r>
            <a:r>
              <a:rPr lang="ru-RU" b="1" dirty="0"/>
              <a:t>(ООРПР</a:t>
            </a:r>
            <a:r>
              <a:rPr lang="ru-RU" b="1" dirty="0" smtClean="0"/>
              <a:t>) -</a:t>
            </a:r>
            <a:r>
              <a:rPr lang="ru-RU" dirty="0" smtClean="0"/>
              <a:t> на </a:t>
            </a:r>
            <a:r>
              <a:rPr lang="ru-RU" dirty="0"/>
              <a:t>этом этапе осуществляется выполнение </a:t>
            </a:r>
            <a:r>
              <a:rPr lang="ru-RU" dirty="0" smtClean="0"/>
              <a:t>принятых решений </a:t>
            </a:r>
            <a:r>
              <a:rPr lang="ru-RU" dirty="0"/>
              <a:t>путем управленческих воздействий на производственный персонал и информационного взаимодействия с ним.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830529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К основным этапам ОП относятся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1)   </a:t>
            </a:r>
            <a:r>
              <a:rPr lang="ru-RU" b="1" dirty="0" err="1" smtClean="0"/>
              <a:t>Предпроектная</a:t>
            </a:r>
            <a:r>
              <a:rPr lang="ru-RU" b="1" dirty="0" smtClean="0"/>
              <a:t> </a:t>
            </a:r>
            <a:r>
              <a:rPr lang="ru-RU" b="1" dirty="0"/>
              <a:t>подготовка </a:t>
            </a:r>
            <a:r>
              <a:rPr lang="ru-RU" b="1" dirty="0" smtClean="0"/>
              <a:t>(ПП)</a:t>
            </a:r>
            <a:r>
              <a:rPr lang="ru-RU" dirty="0" smtClean="0"/>
              <a:t>– </a:t>
            </a:r>
            <a:r>
              <a:rPr lang="ru-RU" dirty="0"/>
              <a:t>этап, на котором </a:t>
            </a:r>
            <a:r>
              <a:rPr lang="ru-RU" dirty="0" smtClean="0"/>
              <a:t>собираются, первично обрабатываются, передаются и хранятся </a:t>
            </a:r>
            <a:r>
              <a:rPr lang="ru-RU" dirty="0"/>
              <a:t>исходные данные </a:t>
            </a: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ОП. </a:t>
            </a:r>
          </a:p>
          <a:p>
            <a:pPr mar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собираются, первично обрабатываются, передаются и хранятся </a:t>
            </a:r>
            <a:r>
              <a:rPr lang="ru-RU" dirty="0" smtClean="0"/>
              <a:t>данные о состоянии </a:t>
            </a:r>
            <a:r>
              <a:rPr lang="ru-RU" dirty="0"/>
              <a:t>действующего технологического </a:t>
            </a:r>
            <a:r>
              <a:rPr lang="ru-RU" dirty="0" smtClean="0"/>
              <a:t>процесса производства.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2)    Проектирование (П)</a:t>
            </a:r>
            <a:r>
              <a:rPr lang="ru-RU" dirty="0" smtClean="0"/>
              <a:t>– </a:t>
            </a:r>
            <a:r>
              <a:rPr lang="ru-RU" dirty="0"/>
              <a:t>это </a:t>
            </a:r>
            <a:r>
              <a:rPr lang="ru-RU" dirty="0" smtClean="0"/>
              <a:t>этап, но котором осуществляется   выбор </a:t>
            </a:r>
            <a:r>
              <a:rPr lang="ru-RU" dirty="0"/>
              <a:t>одного или нескольких вариантов проектных решений из множества </a:t>
            </a:r>
            <a:r>
              <a:rPr lang="ru-RU" dirty="0" smtClean="0"/>
              <a:t>альтернативных вариантов по установленному перечню критериев.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3)    Внедрение проекта (ВП) </a:t>
            </a:r>
            <a:r>
              <a:rPr lang="ru-RU" dirty="0"/>
              <a:t>– это </a:t>
            </a:r>
            <a:r>
              <a:rPr lang="ru-RU" dirty="0" smtClean="0"/>
              <a:t>этап организационного обеспечения реализации </a:t>
            </a:r>
            <a:r>
              <a:rPr lang="ru-RU" dirty="0"/>
              <a:t>проектных решений </a:t>
            </a:r>
            <a:r>
              <a:rPr lang="ru-RU" dirty="0" smtClean="0"/>
              <a:t>на производстве.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1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Понятие о производственно-технической инфраструктуре  предприятий </a:t>
            </a:r>
            <a:r>
              <a:rPr lang="ru-RU" b="1" dirty="0"/>
              <a:t>автомобильного транспорта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(ПТИ ПАТ)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1371600" y="4653136"/>
            <a:ext cx="6400800" cy="9856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6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Автообслуживающие</a:t>
            </a:r>
            <a:r>
              <a:rPr lang="ru-RU" dirty="0"/>
              <a:t> и </a:t>
            </a:r>
            <a:r>
              <a:rPr lang="ru-RU" b="1" dirty="0"/>
              <a:t>авторемонтные </a:t>
            </a:r>
            <a:r>
              <a:rPr lang="ru-RU" dirty="0"/>
              <a:t>предприятия являются специализированными и предназначены для оказания сервисных услуг по ТО и ремонту автомобилей.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Функции </a:t>
            </a:r>
            <a:r>
              <a:rPr lang="ru-RU" dirty="0"/>
              <a:t>по организации перевозочного процесса, хранению, эксплуатации транспортных машин, обеспечению их всеми необходимыми материальными средствами возложены на собственника, в роли которого могут выступать физические и юридические лица.</a:t>
            </a:r>
          </a:p>
        </p:txBody>
      </p:sp>
    </p:spTree>
    <p:extLst>
      <p:ext uri="{BB962C8B-B14F-4D97-AF65-F5344CB8AC3E}">
        <p14:creationId xmlns:p14="http://schemas.microsoft.com/office/powerpoint/2010/main" val="33488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856428"/>
              </p:ext>
            </p:extLst>
          </p:nvPr>
        </p:nvGraphicFramePr>
        <p:xfrm>
          <a:off x="818455" y="1484786"/>
          <a:ext cx="7513985" cy="4806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066"/>
                <a:gridCol w="1561730"/>
                <a:gridCol w="1972626"/>
                <a:gridCol w="3596563"/>
              </a:tblGrid>
              <a:tr h="1659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Элементы системного подхода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Этапы </a:t>
                      </a:r>
                      <a:endParaRPr lang="ru-RU" sz="2000" dirty="0" smtClean="0">
                        <a:effectLst/>
                      </a:endParaRPr>
                    </a:p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технологии </a:t>
                      </a:r>
                    </a:p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управления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Этапы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организационного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проектирования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8981"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Вход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ИОППР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ППП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 err="1">
                          <a:effectLst/>
                        </a:rPr>
                        <a:t>предпроектная</a:t>
                      </a:r>
                      <a:r>
                        <a:rPr lang="ru-RU" sz="2000" dirty="0">
                          <a:effectLst/>
                        </a:rPr>
                        <a:t> подготовка)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8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Система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ППР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проектирование)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8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Выход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ООРПР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ВП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внедрение проекта)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620688"/>
            <a:ext cx="75608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Связь элементов системного подхода с этапами технологии управления и организационного проектирования</a:t>
            </a:r>
            <a:endParaRPr kumimoji="0" lang="ru-RU" alt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421282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18. </a:t>
            </a:r>
            <a:br>
              <a:rPr lang="ru-RU" b="1" dirty="0" smtClean="0"/>
            </a:br>
            <a:r>
              <a:rPr lang="ru-RU" b="1" dirty="0" smtClean="0"/>
              <a:t>1 этап. </a:t>
            </a:r>
            <a:r>
              <a:rPr lang="ru-RU" b="1" dirty="0" err="1" smtClean="0"/>
              <a:t>Предпроектная</a:t>
            </a:r>
            <a:r>
              <a:rPr lang="ru-RU" b="1" dirty="0" smtClean="0"/>
              <a:t> подготовка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6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dirty="0" smtClean="0"/>
              <a:t>1 . </a:t>
            </a:r>
            <a:r>
              <a:rPr lang="ru-RU" b="1" dirty="0" err="1"/>
              <a:t>Предпроектная</a:t>
            </a:r>
            <a:r>
              <a:rPr lang="ru-RU" b="1" dirty="0"/>
              <a:t> </a:t>
            </a:r>
            <a:r>
              <a:rPr lang="ru-RU" b="1" dirty="0" smtClean="0"/>
              <a:t>подготовка:</a:t>
            </a:r>
            <a:endParaRPr lang="ru-RU" sz="2400" dirty="0"/>
          </a:p>
          <a:p>
            <a:pPr marL="457200" lvl="1" indent="0">
              <a:buNone/>
            </a:pPr>
            <a:r>
              <a:rPr lang="ru-RU" dirty="0" smtClean="0"/>
              <a:t>1.1. Исследование </a:t>
            </a:r>
            <a:r>
              <a:rPr lang="ru-RU" dirty="0"/>
              <a:t>опыта применения ОПС. 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На </a:t>
            </a:r>
            <a:r>
              <a:rPr lang="ru-RU" dirty="0"/>
              <a:t>этом </a:t>
            </a:r>
            <a:r>
              <a:rPr lang="ru-RU" dirty="0" err="1" smtClean="0"/>
              <a:t>подэтапе</a:t>
            </a:r>
            <a:r>
              <a:rPr lang="ru-RU" dirty="0" smtClean="0"/>
              <a:t> исследуются </a:t>
            </a:r>
            <a:r>
              <a:rPr lang="ru-RU" dirty="0"/>
              <a:t>вопросы </a:t>
            </a:r>
            <a:r>
              <a:rPr lang="ru-RU" dirty="0" smtClean="0"/>
              <a:t>(рассмотрим на </a:t>
            </a:r>
            <a:r>
              <a:rPr lang="ru-RU" dirty="0"/>
              <a:t>примере </a:t>
            </a:r>
            <a:r>
              <a:rPr lang="ru-RU" dirty="0" smtClean="0"/>
              <a:t>проектирования ТК ЕО):  </a:t>
            </a:r>
          </a:p>
          <a:p>
            <a:pPr lvl="1">
              <a:buFontTx/>
              <a:buChar char="-"/>
            </a:pPr>
            <a:r>
              <a:rPr lang="ru-RU" dirty="0" smtClean="0"/>
              <a:t>выполняется </a:t>
            </a:r>
            <a:r>
              <a:rPr lang="ru-RU" dirty="0"/>
              <a:t>ли технологический </a:t>
            </a:r>
            <a:r>
              <a:rPr lang="ru-RU" dirty="0" smtClean="0"/>
              <a:t>процесс ЕО</a:t>
            </a:r>
            <a:r>
              <a:rPr lang="en-US" dirty="0" smtClean="0"/>
              <a:t>?</a:t>
            </a:r>
          </a:p>
          <a:p>
            <a:pPr lvl="1">
              <a:buFontTx/>
              <a:buChar char="-"/>
            </a:pPr>
            <a:r>
              <a:rPr lang="ru-RU" dirty="0" smtClean="0"/>
              <a:t>существует ли на данном предприятии ТК ЕО</a:t>
            </a:r>
            <a:r>
              <a:rPr lang="en-US" dirty="0" smtClean="0"/>
              <a:t>?</a:t>
            </a:r>
          </a:p>
          <a:p>
            <a:pPr lvl="1">
              <a:buFontTx/>
              <a:buChar char="-"/>
            </a:pPr>
            <a:r>
              <a:rPr lang="ru-RU" dirty="0"/>
              <a:t>применяется ли ТК </a:t>
            </a:r>
            <a:r>
              <a:rPr lang="ru-RU" dirty="0" smtClean="0"/>
              <a:t>ЕО</a:t>
            </a:r>
            <a:r>
              <a:rPr lang="ru-RU" dirty="0"/>
              <a:t>, если она существует</a:t>
            </a:r>
            <a:r>
              <a:rPr lang="en-US" dirty="0" smtClean="0"/>
              <a:t>?</a:t>
            </a:r>
          </a:p>
          <a:p>
            <a:pPr lvl="1">
              <a:buFontTx/>
              <a:buChar char="-"/>
            </a:pPr>
            <a:r>
              <a:rPr lang="ru-RU" dirty="0"/>
              <a:t>в какой степени применяется </a:t>
            </a:r>
            <a:r>
              <a:rPr lang="ru-RU" dirty="0" smtClean="0"/>
              <a:t>ТК</a:t>
            </a:r>
            <a:r>
              <a:rPr lang="en-US" dirty="0" smtClean="0"/>
              <a:t> </a:t>
            </a:r>
            <a:r>
              <a:rPr lang="ru-RU" dirty="0" smtClean="0"/>
              <a:t>ЕО</a:t>
            </a:r>
            <a:r>
              <a:rPr lang="en-US" dirty="0" smtClean="0"/>
              <a:t>?</a:t>
            </a:r>
            <a:endParaRPr lang="en-US" dirty="0"/>
          </a:p>
          <a:p>
            <a:pPr lvl="1">
              <a:buFontTx/>
              <a:buChar char="-"/>
            </a:pPr>
            <a:r>
              <a:rPr lang="ru-RU" dirty="0" smtClean="0"/>
              <a:t>каков опыт применения ТК ЕО на </a:t>
            </a:r>
            <a:r>
              <a:rPr lang="ru-RU" dirty="0"/>
              <a:t>других </a:t>
            </a:r>
            <a:r>
              <a:rPr lang="ru-RU" dirty="0" smtClean="0"/>
              <a:t>предприятиях</a:t>
            </a:r>
            <a:r>
              <a:rPr lang="en-US" dirty="0" smtClean="0"/>
              <a:t>?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118498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ru-RU" dirty="0"/>
              <a:t> </a:t>
            </a:r>
            <a:r>
              <a:rPr lang="ru-RU" dirty="0" smtClean="0"/>
              <a:t>1.2. Проведение </a:t>
            </a:r>
            <a:r>
              <a:rPr lang="ru-RU" dirty="0"/>
              <a:t>обследования, диагностики, </a:t>
            </a:r>
            <a:r>
              <a:rPr lang="ru-RU" dirty="0" smtClean="0"/>
              <a:t>существующей </a:t>
            </a:r>
            <a:r>
              <a:rPr lang="ru-RU" dirty="0"/>
              <a:t>на данном предприятии ОПС. </a:t>
            </a:r>
            <a:endParaRPr lang="ru-RU" dirty="0" smtClean="0"/>
          </a:p>
          <a:p>
            <a:pPr marL="0" lvl="1" indent="0">
              <a:buNone/>
            </a:pPr>
            <a:r>
              <a:rPr lang="ru-RU" dirty="0" smtClean="0"/>
              <a:t>На </a:t>
            </a:r>
            <a:r>
              <a:rPr lang="ru-RU" dirty="0"/>
              <a:t>данном </a:t>
            </a:r>
            <a:r>
              <a:rPr lang="ru-RU" dirty="0" err="1" smtClean="0"/>
              <a:t>подэтапе</a:t>
            </a:r>
            <a:r>
              <a:rPr lang="ru-RU" dirty="0" smtClean="0"/>
              <a:t> применяется методология </a:t>
            </a:r>
            <a:r>
              <a:rPr lang="ru-RU" dirty="0"/>
              <a:t>организационного </a:t>
            </a:r>
            <a:r>
              <a:rPr lang="ru-RU" dirty="0" smtClean="0"/>
              <a:t>ОП, включающая научные подход, принципы и методы : </a:t>
            </a:r>
          </a:p>
          <a:p>
            <a:pPr marL="457200" lvl="1" indent="-457200">
              <a:buFontTx/>
              <a:buChar char="-"/>
            </a:pPr>
            <a:r>
              <a:rPr lang="ru-RU" dirty="0" smtClean="0"/>
              <a:t>научный </a:t>
            </a:r>
            <a:r>
              <a:rPr lang="ru-RU" dirty="0"/>
              <a:t>подход к </a:t>
            </a:r>
            <a:r>
              <a:rPr lang="ru-RU" dirty="0" smtClean="0"/>
              <a:t>ОП ОПС; </a:t>
            </a:r>
          </a:p>
          <a:p>
            <a:pPr marL="457200" lvl="1" indent="-457200">
              <a:buFontTx/>
              <a:buChar char="-"/>
            </a:pPr>
            <a:r>
              <a:rPr lang="ru-RU" dirty="0" smtClean="0"/>
              <a:t>общие </a:t>
            </a:r>
            <a:r>
              <a:rPr lang="ru-RU" dirty="0"/>
              <a:t>и конкретные принципы </a:t>
            </a:r>
            <a:r>
              <a:rPr lang="ru-RU" dirty="0" smtClean="0"/>
              <a:t>ОП ОПС; </a:t>
            </a:r>
          </a:p>
          <a:p>
            <a:pPr marL="457200" lvl="1" indent="-457200">
              <a:buFontTx/>
              <a:buChar char="-"/>
            </a:pPr>
            <a:r>
              <a:rPr lang="ru-RU" dirty="0" smtClean="0"/>
              <a:t>общие </a:t>
            </a:r>
            <a:r>
              <a:rPr lang="ru-RU" dirty="0"/>
              <a:t>и специальные методы </a:t>
            </a:r>
            <a:r>
              <a:rPr lang="ru-RU" dirty="0" smtClean="0"/>
              <a:t>ОП ОПС.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018323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ru-RU" dirty="0" smtClean="0"/>
              <a:t>1.3. Разработка </a:t>
            </a:r>
            <a:r>
              <a:rPr lang="ru-RU" dirty="0"/>
              <a:t>технико-экономического </a:t>
            </a:r>
            <a:r>
              <a:rPr lang="ru-RU" dirty="0" smtClean="0"/>
              <a:t>обоснования </a:t>
            </a:r>
            <a:r>
              <a:rPr lang="ru-RU" dirty="0"/>
              <a:t>необходимости </a:t>
            </a:r>
            <a:r>
              <a:rPr lang="ru-RU" dirty="0" smtClean="0"/>
              <a:t>ОП </a:t>
            </a:r>
            <a:r>
              <a:rPr lang="ru-RU" dirty="0"/>
              <a:t>действующей ОПС. </a:t>
            </a:r>
            <a:endParaRPr lang="ru-RU" dirty="0" smtClean="0"/>
          </a:p>
          <a:p>
            <a:pPr marL="0" lvl="1" indent="0">
              <a:buNone/>
            </a:pPr>
            <a:r>
              <a:rPr lang="ru-RU" dirty="0" smtClean="0"/>
              <a:t>На </a:t>
            </a:r>
            <a:r>
              <a:rPr lang="ru-RU" dirty="0"/>
              <a:t>этом </a:t>
            </a:r>
            <a:r>
              <a:rPr lang="ru-RU" dirty="0" err="1" smtClean="0"/>
              <a:t>подэтапе</a:t>
            </a:r>
            <a:r>
              <a:rPr lang="ru-RU" dirty="0" smtClean="0"/>
              <a:t> </a:t>
            </a:r>
            <a:r>
              <a:rPr lang="ru-RU" dirty="0"/>
              <a:t>производится оценка </a:t>
            </a:r>
            <a:r>
              <a:rPr lang="ru-RU" dirty="0" smtClean="0"/>
              <a:t>эффективности возможного внедрения </a:t>
            </a:r>
            <a:r>
              <a:rPr lang="ru-RU" dirty="0"/>
              <a:t>на предприятии </a:t>
            </a:r>
            <a:r>
              <a:rPr lang="ru-RU" dirty="0" smtClean="0"/>
              <a:t>проекта ОПС. </a:t>
            </a:r>
          </a:p>
          <a:p>
            <a:pPr marL="0" lvl="1" indent="0">
              <a:buNone/>
            </a:pPr>
            <a:r>
              <a:rPr lang="ru-RU" dirty="0" smtClean="0"/>
              <a:t>Для </a:t>
            </a:r>
            <a:r>
              <a:rPr lang="ru-RU" dirty="0"/>
              <a:t>этого </a:t>
            </a:r>
            <a:r>
              <a:rPr lang="ru-RU" dirty="0" smtClean="0"/>
              <a:t>оцениваются и сравниваются</a:t>
            </a:r>
            <a:r>
              <a:rPr lang="en-US" dirty="0" smtClean="0"/>
              <a:t>:</a:t>
            </a:r>
          </a:p>
          <a:p>
            <a:pPr marL="457200" lvl="1" indent="-457200">
              <a:buFontTx/>
              <a:buChar char="-"/>
            </a:pPr>
            <a:r>
              <a:rPr lang="ru-RU" b="1" dirty="0" smtClean="0"/>
              <a:t>затраты</a:t>
            </a:r>
            <a:r>
              <a:rPr lang="ru-RU" dirty="0" smtClean="0"/>
              <a:t> </a:t>
            </a:r>
            <a:r>
              <a:rPr lang="ru-RU" dirty="0"/>
              <a:t>на разработку проекта </a:t>
            </a:r>
            <a:r>
              <a:rPr lang="ru-RU" dirty="0" smtClean="0"/>
              <a:t>(расходы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/>
              <a:t>на оплату труда </a:t>
            </a:r>
            <a:r>
              <a:rPr lang="ru-RU" dirty="0" smtClean="0"/>
              <a:t>проектировщиков, на документацию, на обслуживание информационных технологий, на организацию труда и др.)</a:t>
            </a:r>
            <a:endParaRPr lang="en-US" dirty="0" smtClean="0"/>
          </a:p>
          <a:p>
            <a:pPr marL="457200" lvl="1" indent="-457200">
              <a:buFontTx/>
              <a:buChar char="-"/>
            </a:pPr>
            <a:r>
              <a:rPr lang="ru-RU" dirty="0" smtClean="0"/>
              <a:t>возможные </a:t>
            </a:r>
            <a:r>
              <a:rPr lang="ru-RU" b="1" dirty="0" smtClean="0"/>
              <a:t>результаты</a:t>
            </a:r>
            <a:r>
              <a:rPr lang="ru-RU" dirty="0" smtClean="0"/>
              <a:t> </a:t>
            </a:r>
            <a:r>
              <a:rPr lang="ru-RU" dirty="0"/>
              <a:t>внедрения проекта (повышение производительности труда, сокращение простоев персонала и оборудования, </a:t>
            </a:r>
            <a:r>
              <a:rPr lang="ru-RU" dirty="0" smtClean="0"/>
              <a:t>сокращение </a:t>
            </a:r>
            <a:r>
              <a:rPr lang="ru-RU" dirty="0"/>
              <a:t>убытков от </a:t>
            </a:r>
            <a:r>
              <a:rPr lang="ru-RU" dirty="0" smtClean="0"/>
              <a:t> </a:t>
            </a:r>
            <a:r>
              <a:rPr lang="ru-RU" dirty="0"/>
              <a:t>дорожно-транспортных </a:t>
            </a:r>
            <a:r>
              <a:rPr lang="ru-RU" dirty="0" smtClean="0"/>
              <a:t>происшествий</a:t>
            </a:r>
            <a:r>
              <a:rPr lang="en-US" dirty="0" smtClean="0"/>
              <a:t> </a:t>
            </a:r>
            <a:r>
              <a:rPr lang="ru-RU" dirty="0" smtClean="0"/>
              <a:t>и др.).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746681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19. </a:t>
            </a:r>
            <a:br>
              <a:rPr lang="ru-RU" b="1" dirty="0" smtClean="0"/>
            </a:br>
            <a:r>
              <a:rPr lang="ru-RU" b="1" dirty="0" smtClean="0"/>
              <a:t>2 этап. Проектирование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8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dirty="0" smtClean="0"/>
              <a:t>2. Проектирование:</a:t>
            </a:r>
            <a:endParaRPr lang="ru-RU" sz="2400" dirty="0"/>
          </a:p>
          <a:p>
            <a:pPr marL="457200" lvl="1" indent="0">
              <a:buNone/>
            </a:pPr>
            <a:r>
              <a:rPr lang="ru-RU" sz="2400" dirty="0" smtClean="0"/>
              <a:t>2.1. Разработка </a:t>
            </a:r>
            <a:r>
              <a:rPr lang="ru-RU" sz="2400" dirty="0"/>
              <a:t>задания на проектирование.</a:t>
            </a:r>
          </a:p>
          <a:p>
            <a:pPr marL="914400" lvl="2" indent="0">
              <a:buNone/>
            </a:pPr>
            <a:r>
              <a:rPr lang="ru-RU" dirty="0" smtClean="0"/>
              <a:t>2.1.1 Определение </a:t>
            </a:r>
            <a:r>
              <a:rPr lang="ru-RU" dirty="0"/>
              <a:t>целей </a:t>
            </a:r>
            <a:r>
              <a:rPr lang="ru-RU" dirty="0" smtClean="0"/>
              <a:t>проектирования, </a:t>
            </a:r>
            <a:r>
              <a:rPr lang="ru-RU" dirty="0"/>
              <a:t>ориентировочного уровня эффективности и качества </a:t>
            </a:r>
            <a:r>
              <a:rPr lang="ru-RU" dirty="0" smtClean="0"/>
              <a:t>ОПС </a:t>
            </a:r>
            <a:r>
              <a:rPr lang="ru-RU" dirty="0"/>
              <a:t>после внедрения проекта. Определяется состав подсистем проекта. </a:t>
            </a:r>
            <a:endParaRPr lang="ru-RU" dirty="0" smtClean="0"/>
          </a:p>
          <a:p>
            <a:pPr marL="914400" lvl="2" indent="0">
              <a:buNone/>
            </a:pPr>
            <a:r>
              <a:rPr lang="ru-RU" dirty="0" smtClean="0"/>
              <a:t>Основными </a:t>
            </a:r>
            <a:r>
              <a:rPr lang="ru-RU" dirty="0"/>
              <a:t>целями </a:t>
            </a:r>
            <a:r>
              <a:rPr lang="ru-RU" dirty="0" smtClean="0"/>
              <a:t>ОП являются</a:t>
            </a:r>
            <a:r>
              <a:rPr lang="ru-RU" dirty="0"/>
              <a:t>: </a:t>
            </a:r>
            <a:endParaRPr lang="ru-RU" dirty="0" smtClean="0"/>
          </a:p>
          <a:p>
            <a:pPr marL="914400" lvl="2" indent="0">
              <a:buNone/>
            </a:pPr>
            <a:r>
              <a:rPr lang="ru-RU" dirty="0" smtClean="0"/>
              <a:t>экономические</a:t>
            </a:r>
            <a:r>
              <a:rPr lang="ru-RU" dirty="0"/>
              <a:t>, социальные.</a:t>
            </a:r>
            <a:endParaRPr lang="ru-RU" sz="1800" dirty="0"/>
          </a:p>
          <a:p>
            <a:pPr marL="914400" lvl="2" indent="0">
              <a:buNone/>
            </a:pPr>
            <a:r>
              <a:rPr lang="ru-RU" dirty="0" smtClean="0"/>
              <a:t>2.1.2. Определение </a:t>
            </a:r>
            <a:r>
              <a:rPr lang="ru-RU" dirty="0"/>
              <a:t>требований к </a:t>
            </a:r>
            <a:r>
              <a:rPr lang="ru-RU" dirty="0" smtClean="0"/>
              <a:t>ОПС в соответствии с их функциями. </a:t>
            </a:r>
          </a:p>
          <a:p>
            <a:pPr marL="914400" lvl="2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: </a:t>
            </a:r>
            <a:endParaRPr lang="ru-RU" dirty="0" smtClean="0"/>
          </a:p>
          <a:p>
            <a:pPr marL="914400" lvl="2" indent="0">
              <a:buNone/>
            </a:pPr>
            <a:r>
              <a:rPr lang="ru-RU" dirty="0" smtClean="0"/>
              <a:t>Требования </a:t>
            </a:r>
            <a:r>
              <a:rPr lang="ru-RU" dirty="0"/>
              <a:t>к ТК. </a:t>
            </a:r>
            <a:endParaRPr lang="ru-RU" dirty="0" smtClean="0"/>
          </a:p>
          <a:p>
            <a:pPr marL="914400" lvl="2" indent="0">
              <a:buNone/>
            </a:pPr>
            <a:r>
              <a:rPr lang="ru-RU" dirty="0" smtClean="0"/>
              <a:t>Установление </a:t>
            </a:r>
            <a:r>
              <a:rPr lang="ru-RU" dirty="0"/>
              <a:t>ограничений на область применения </a:t>
            </a:r>
            <a:r>
              <a:rPr lang="ru-RU" dirty="0" smtClean="0"/>
              <a:t>проекта ТК. </a:t>
            </a:r>
          </a:p>
          <a:p>
            <a:pPr marL="914400" lvl="2" indent="0">
              <a:buNone/>
            </a:pPr>
            <a:r>
              <a:rPr lang="ru-RU" dirty="0" smtClean="0"/>
              <a:t>2.1.3. Определение </a:t>
            </a:r>
            <a:r>
              <a:rPr lang="ru-RU" dirty="0"/>
              <a:t>порядка и сроков разработки </a:t>
            </a:r>
            <a:r>
              <a:rPr lang="ru-RU" dirty="0" smtClean="0"/>
              <a:t> ОПС, </a:t>
            </a:r>
            <a:r>
              <a:rPr lang="ru-RU" dirty="0"/>
              <a:t>ответственных исполнителей и меры, обеспечивающие </a:t>
            </a:r>
            <a:r>
              <a:rPr lang="ru-RU" dirty="0" smtClean="0"/>
              <a:t>закрепление ответственности. </a:t>
            </a:r>
            <a:endParaRPr lang="ru-RU" dirty="0"/>
          </a:p>
          <a:p>
            <a:pPr marL="914400" lvl="2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45556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90465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ru-RU" sz="2400" dirty="0" smtClean="0"/>
              <a:t>2.2. Разработка </a:t>
            </a:r>
            <a:r>
              <a:rPr lang="ru-RU" sz="2400" dirty="0"/>
              <a:t>организационного проекта </a:t>
            </a:r>
            <a:r>
              <a:rPr lang="ru-RU" sz="2400" dirty="0" smtClean="0"/>
              <a:t> – </a:t>
            </a:r>
          </a:p>
          <a:p>
            <a:pPr marL="457200" lvl="1" indent="0">
              <a:buNone/>
            </a:pPr>
            <a:r>
              <a:rPr lang="ru-RU" sz="2400" dirty="0" smtClean="0"/>
              <a:t>осуществляется </a:t>
            </a:r>
            <a:r>
              <a:rPr lang="ru-RU" sz="2400" dirty="0"/>
              <a:t>последовательно с соблюдением </a:t>
            </a:r>
            <a:r>
              <a:rPr lang="ru-RU" sz="2400" dirty="0" smtClean="0"/>
              <a:t>степени </a:t>
            </a:r>
            <a:r>
              <a:rPr lang="ru-RU" sz="2400" dirty="0"/>
              <a:t>детализации </a:t>
            </a:r>
            <a:r>
              <a:rPr lang="ru-RU" sz="2400" dirty="0" smtClean="0"/>
              <a:t>проекта</a:t>
            </a:r>
            <a:r>
              <a:rPr lang="en-US" sz="2400" dirty="0" smtClean="0"/>
              <a:t>:</a:t>
            </a:r>
            <a:endParaRPr lang="ru-RU" sz="2400" dirty="0"/>
          </a:p>
          <a:p>
            <a:pPr marL="914400" lvl="2" indent="0">
              <a:buNone/>
            </a:pPr>
            <a:r>
              <a:rPr lang="ru-RU" dirty="0" smtClean="0"/>
              <a:t>2.2.1. Разработка общего (эскизного) проекта – </a:t>
            </a:r>
            <a:endParaRPr lang="en-US" dirty="0" smtClean="0"/>
          </a:p>
          <a:p>
            <a:pPr marL="914400" lvl="2" indent="0">
              <a:buNone/>
            </a:pPr>
            <a:r>
              <a:rPr lang="ru-RU" dirty="0" smtClean="0"/>
              <a:t>на </a:t>
            </a:r>
            <a:r>
              <a:rPr lang="ru-RU" dirty="0"/>
              <a:t>уровне основных процедур </a:t>
            </a:r>
            <a:r>
              <a:rPr lang="ru-RU" dirty="0" smtClean="0"/>
              <a:t>ТК.</a:t>
            </a:r>
            <a:endParaRPr lang="ru-RU" sz="1800" dirty="0"/>
          </a:p>
          <a:p>
            <a:pPr marL="914400" lvl="2" indent="0">
              <a:buNone/>
            </a:pPr>
            <a:r>
              <a:rPr lang="ru-RU" dirty="0" smtClean="0"/>
              <a:t>2.2.2. Разработка </a:t>
            </a:r>
            <a:r>
              <a:rPr lang="ru-RU" dirty="0"/>
              <a:t>конкретного </a:t>
            </a:r>
            <a:r>
              <a:rPr lang="ru-RU" dirty="0" smtClean="0"/>
              <a:t>(технического) </a:t>
            </a:r>
            <a:r>
              <a:rPr lang="ru-RU" dirty="0"/>
              <a:t>проекта </a:t>
            </a:r>
            <a:r>
              <a:rPr lang="en-US" dirty="0" smtClean="0"/>
              <a:t>– </a:t>
            </a:r>
          </a:p>
          <a:p>
            <a:pPr marL="914400" lvl="2" indent="0">
              <a:buNone/>
            </a:pPr>
            <a:r>
              <a:rPr lang="ru-RU" dirty="0" smtClean="0"/>
              <a:t>на </a:t>
            </a:r>
            <a:r>
              <a:rPr lang="ru-RU" dirty="0"/>
              <a:t>уровне операций </a:t>
            </a:r>
            <a:r>
              <a:rPr lang="ru-RU" dirty="0" smtClean="0"/>
              <a:t>ТК.</a:t>
            </a:r>
            <a:endParaRPr lang="ru-RU" sz="1800" dirty="0"/>
          </a:p>
          <a:p>
            <a:pPr marL="914400" lvl="2" indent="0">
              <a:buNone/>
            </a:pPr>
            <a:r>
              <a:rPr lang="ru-RU" dirty="0" smtClean="0"/>
              <a:t>2.2.3. Разработка </a:t>
            </a:r>
            <a:r>
              <a:rPr lang="ru-RU" dirty="0"/>
              <a:t>рабочего (детального) проекта </a:t>
            </a:r>
            <a:r>
              <a:rPr lang="en-US" dirty="0" smtClean="0"/>
              <a:t>– </a:t>
            </a:r>
          </a:p>
          <a:p>
            <a:pPr marL="914400" lvl="2" indent="0">
              <a:buNone/>
            </a:pPr>
            <a:r>
              <a:rPr lang="ru-RU" dirty="0" smtClean="0"/>
              <a:t>на </a:t>
            </a:r>
            <a:r>
              <a:rPr lang="ru-RU" dirty="0"/>
              <a:t>уровне операций </a:t>
            </a:r>
            <a:r>
              <a:rPr lang="ru-RU" dirty="0" smtClean="0"/>
              <a:t>ТК </a:t>
            </a:r>
          </a:p>
          <a:p>
            <a:pPr marL="914400" lvl="2" indent="0">
              <a:buNone/>
            </a:pPr>
            <a:r>
              <a:rPr lang="ru-RU" dirty="0" smtClean="0"/>
              <a:t>с </a:t>
            </a:r>
            <a:r>
              <a:rPr lang="ru-RU" dirty="0"/>
              <a:t>привязкой к конкретным условиям </a:t>
            </a:r>
            <a:r>
              <a:rPr lang="ru-RU" dirty="0" smtClean="0"/>
              <a:t>производства </a:t>
            </a:r>
          </a:p>
          <a:p>
            <a:pPr marL="914400" lvl="2" indent="0">
              <a:buNone/>
            </a:pPr>
            <a:r>
              <a:rPr lang="ru-RU" dirty="0" smtClean="0"/>
              <a:t>(применяемое оборудование, материалы, квалификация персонала, особенности организации производства и др.). </a:t>
            </a:r>
          </a:p>
          <a:p>
            <a:pPr marL="914400" lvl="2" indent="0">
              <a:buNone/>
            </a:pPr>
            <a:r>
              <a:rPr lang="ru-RU" dirty="0"/>
              <a:t>Осуществляется поиск решения задач, сформулированных в задании на проектирование. </a:t>
            </a:r>
          </a:p>
          <a:p>
            <a:pPr marL="914400" lvl="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536876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ru-RU" dirty="0" smtClean="0"/>
              <a:t>          2.3. Разработка программ мероприятий, сопутствующих </a:t>
            </a:r>
            <a:r>
              <a:rPr lang="ru-RU" dirty="0"/>
              <a:t>реализации проекта. </a:t>
            </a:r>
            <a:endParaRPr lang="ru-RU" dirty="0" smtClean="0"/>
          </a:p>
          <a:p>
            <a:pPr marL="0" lvl="2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: </a:t>
            </a:r>
            <a:endParaRPr lang="ru-RU" dirty="0" smtClean="0"/>
          </a:p>
          <a:p>
            <a:pPr marL="0" lvl="2" indent="0">
              <a:buNone/>
            </a:pPr>
            <a:r>
              <a:rPr lang="ru-RU" dirty="0" smtClean="0"/>
              <a:t>сопутствующие мероприятия при </a:t>
            </a:r>
            <a:r>
              <a:rPr lang="ru-RU" dirty="0"/>
              <a:t>разработке ТК </a:t>
            </a:r>
            <a:r>
              <a:rPr lang="ru-RU" dirty="0" smtClean="0"/>
              <a:t>ЕО: </a:t>
            </a:r>
          </a:p>
          <a:p>
            <a:pPr marL="342900" lvl="2" indent="-342900">
              <a:buFontTx/>
              <a:buChar char="-"/>
            </a:pPr>
            <a:r>
              <a:rPr lang="ru-RU" dirty="0" smtClean="0"/>
              <a:t>организация </a:t>
            </a:r>
            <a:r>
              <a:rPr lang="ru-RU" dirty="0"/>
              <a:t>и </a:t>
            </a:r>
            <a:r>
              <a:rPr lang="ru-RU" dirty="0" err="1"/>
              <a:t>технологизация</a:t>
            </a:r>
            <a:r>
              <a:rPr lang="ru-RU" dirty="0"/>
              <a:t> </a:t>
            </a:r>
            <a:r>
              <a:rPr lang="ru-RU" dirty="0" smtClean="0"/>
              <a:t>УМР, </a:t>
            </a:r>
          </a:p>
          <a:p>
            <a:pPr marL="342900" lvl="2" indent="-342900">
              <a:buFontTx/>
              <a:buChar char="-"/>
            </a:pPr>
            <a:r>
              <a:rPr lang="ru-RU" dirty="0" smtClean="0"/>
              <a:t>организация </a:t>
            </a:r>
            <a:r>
              <a:rPr lang="ru-RU" dirty="0"/>
              <a:t>контроля за процессом ЕО службой </a:t>
            </a:r>
            <a:r>
              <a:rPr lang="ru-RU" dirty="0" smtClean="0"/>
              <a:t>ОТК, </a:t>
            </a:r>
          </a:p>
          <a:p>
            <a:pPr marL="342900" lvl="2" indent="-342900">
              <a:buFontTx/>
              <a:buChar char="-"/>
            </a:pPr>
            <a:r>
              <a:rPr lang="ru-RU" dirty="0" smtClean="0"/>
              <a:t>организация двойного контроля  старшим </a:t>
            </a:r>
            <a:r>
              <a:rPr lang="ru-RU" dirty="0"/>
              <a:t>механиком </a:t>
            </a:r>
            <a:r>
              <a:rPr lang="ru-RU" dirty="0" smtClean="0"/>
              <a:t>ОТК,</a:t>
            </a:r>
          </a:p>
          <a:p>
            <a:pPr marL="342900" lvl="2" indent="-342900">
              <a:buFontTx/>
              <a:buChar char="-"/>
            </a:pPr>
            <a:r>
              <a:rPr lang="ru-RU" dirty="0" smtClean="0"/>
              <a:t>организация </a:t>
            </a:r>
            <a:r>
              <a:rPr lang="ru-RU" dirty="0"/>
              <a:t>специализированных постов диагностики ТС (контроль внешних осветительных </a:t>
            </a:r>
            <a:r>
              <a:rPr lang="ru-RU" dirty="0" smtClean="0"/>
              <a:t>приборов и т.д.),</a:t>
            </a:r>
          </a:p>
          <a:p>
            <a:pPr marL="0" lvl="2" indent="0">
              <a:buNone/>
            </a:pPr>
            <a:r>
              <a:rPr lang="ru-RU" dirty="0" smtClean="0"/>
              <a:t>          2.4. Экономическое обоснование эффективности программы мероприятий, сопутствующих реализации проекта. </a:t>
            </a:r>
          </a:p>
          <a:p>
            <a:pPr marL="0" lvl="2" indent="0">
              <a:buNone/>
            </a:pPr>
            <a:r>
              <a:rPr lang="ru-RU" dirty="0" smtClean="0"/>
              <a:t>           </a:t>
            </a:r>
            <a:endParaRPr lang="ru-RU" sz="1800" dirty="0"/>
          </a:p>
          <a:p>
            <a:pPr marL="0" lvl="2" indent="0">
              <a:buNone/>
            </a:pPr>
            <a:endParaRPr lang="ru-RU" dirty="0" smtClean="0"/>
          </a:p>
          <a:p>
            <a:pPr marL="0" lvl="2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601572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lvl="2" indent="0">
              <a:buNone/>
            </a:pPr>
            <a:r>
              <a:rPr lang="ru-RU" dirty="0" smtClean="0"/>
              <a:t>      2.5</a:t>
            </a:r>
            <a:r>
              <a:rPr lang="ru-RU" dirty="0"/>
              <a:t>. Разработка мероприятий по преодолению психологического </a:t>
            </a:r>
            <a:r>
              <a:rPr lang="ru-RU" dirty="0" smtClean="0"/>
              <a:t>барьера </a:t>
            </a:r>
            <a:r>
              <a:rPr lang="ru-RU" dirty="0"/>
              <a:t>при внедрении </a:t>
            </a:r>
            <a:r>
              <a:rPr lang="ru-RU" dirty="0" smtClean="0"/>
              <a:t>проекта как инновации (нововведения). </a:t>
            </a:r>
            <a:endParaRPr lang="ru-RU" dirty="0"/>
          </a:p>
          <a:p>
            <a:pPr marL="0" lvl="2" indent="0">
              <a:buNone/>
            </a:pPr>
            <a:r>
              <a:rPr lang="ru-RU" sz="1800" dirty="0"/>
              <a:t>         </a:t>
            </a:r>
            <a:r>
              <a:rPr lang="ru-RU" dirty="0" smtClean="0"/>
              <a:t>2.6</a:t>
            </a:r>
            <a:r>
              <a:rPr lang="ru-RU" dirty="0"/>
              <a:t>. Защита проекта перед администрацией предприятия, утверждение проекта в форме </a:t>
            </a:r>
            <a:r>
              <a:rPr lang="ru-RU" dirty="0" smtClean="0"/>
              <a:t>приказа</a:t>
            </a:r>
          </a:p>
          <a:p>
            <a:pPr marL="0" lvl="2" indent="0">
              <a:buNone/>
            </a:pPr>
            <a:r>
              <a:rPr lang="ru-RU" dirty="0" smtClean="0"/>
              <a:t>(при </a:t>
            </a:r>
            <a:r>
              <a:rPr lang="ru-RU" dirty="0"/>
              <a:t>необходимости проект </a:t>
            </a:r>
            <a:r>
              <a:rPr lang="ru-RU" dirty="0" smtClean="0"/>
              <a:t>дорабатывается).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802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Базы централизованного технического обслуживания </a:t>
            </a:r>
            <a:r>
              <a:rPr lang="ru-RU" dirty="0"/>
              <a:t>(БЦТО) автомобилей – это самостоятельные </a:t>
            </a:r>
            <a:r>
              <a:rPr lang="ru-RU" dirty="0" err="1" smtClean="0"/>
              <a:t>автообслуживающие</a:t>
            </a:r>
            <a:r>
              <a:rPr lang="ru-RU" dirty="0" smtClean="0"/>
              <a:t> предприятия </a:t>
            </a:r>
            <a:r>
              <a:rPr lang="ru-RU" dirty="0"/>
              <a:t>или организации, входящие в состав объединений автомобильного транспорта или в управление технологического </a:t>
            </a:r>
            <a:r>
              <a:rPr lang="ru-RU" dirty="0" smtClean="0"/>
              <a:t>транспорта.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настоящее время название БЦТО </a:t>
            </a:r>
            <a:r>
              <a:rPr lang="ru-RU" dirty="0" smtClean="0"/>
              <a:t>может быть замещено </a:t>
            </a:r>
            <a:r>
              <a:rPr lang="ru-RU" dirty="0"/>
              <a:t>термином </a:t>
            </a:r>
            <a:r>
              <a:rPr lang="en-US" dirty="0" smtClean="0"/>
              <a:t>“</a:t>
            </a:r>
            <a:r>
              <a:rPr lang="ru-RU" dirty="0" smtClean="0"/>
              <a:t>технический центр</a:t>
            </a:r>
            <a:r>
              <a:rPr lang="en-US" dirty="0" smtClean="0"/>
              <a:t>”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Данные </a:t>
            </a:r>
            <a:r>
              <a:rPr lang="ru-RU" dirty="0" err="1"/>
              <a:t>автообслуживающие</a:t>
            </a:r>
            <a:r>
              <a:rPr lang="ru-RU" dirty="0"/>
              <a:t> предприятия оказывают сервисные услуги по наиболее трудоемким видам технических воздействий, а именно диагностированию, ТО-2 и текущему ремонту транспортных машин, принадлежащих физическим и юридическим лицам, расположенным в районе деятельности БЦТО, в соответствии с заключенными договорами. </a:t>
            </a:r>
          </a:p>
        </p:txBody>
      </p:sp>
    </p:spTree>
    <p:extLst>
      <p:ext uri="{BB962C8B-B14F-4D97-AF65-F5344CB8AC3E}">
        <p14:creationId xmlns:p14="http://schemas.microsoft.com/office/powerpoint/2010/main" val="40143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20. </a:t>
            </a:r>
            <a:br>
              <a:rPr lang="ru-RU" b="1" dirty="0" smtClean="0"/>
            </a:br>
            <a:r>
              <a:rPr lang="ru-RU" b="1" dirty="0" smtClean="0"/>
              <a:t>3 этап. Внедрение проекта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/>
              <a:t>3. </a:t>
            </a:r>
            <a:r>
              <a:rPr lang="ru-RU" b="1" dirty="0"/>
              <a:t>Внедрение </a:t>
            </a:r>
            <a:r>
              <a:rPr lang="ru-RU" b="1" dirty="0" smtClean="0"/>
              <a:t>проекта</a:t>
            </a:r>
            <a:r>
              <a:rPr lang="en-US" b="1" dirty="0" smtClean="0"/>
              <a:t>:</a:t>
            </a:r>
            <a:endParaRPr lang="ru-RU" sz="2400" dirty="0"/>
          </a:p>
          <a:p>
            <a:pPr marL="457200" lvl="1" indent="0">
              <a:buNone/>
            </a:pPr>
            <a:r>
              <a:rPr lang="ru-RU" dirty="0" smtClean="0"/>
              <a:t>3.1. Подготовка и издание приказа (распоряжения) по предприятию о </a:t>
            </a:r>
            <a:r>
              <a:rPr lang="ru-RU" dirty="0"/>
              <a:t>введении в действие утвержденного проекта и </a:t>
            </a:r>
            <a:r>
              <a:rPr lang="ru-RU" dirty="0" smtClean="0"/>
              <a:t>реализации программы </a:t>
            </a:r>
            <a:r>
              <a:rPr lang="ru-RU" dirty="0"/>
              <a:t>сопутствующих мероприятий</a:t>
            </a:r>
            <a:r>
              <a:rPr lang="ru-RU" dirty="0" smtClean="0"/>
              <a:t>.</a:t>
            </a:r>
          </a:p>
          <a:p>
            <a:pPr marL="457200" lvl="1" indent="0">
              <a:buNone/>
            </a:pPr>
            <a:r>
              <a:rPr lang="ru-RU" dirty="0" smtClean="0"/>
              <a:t>3.2. Опытная </a:t>
            </a:r>
            <a:r>
              <a:rPr lang="ru-RU" dirty="0"/>
              <a:t>эксплуатация проекта, уточнение порядка взаимодействия участвующих в нем подразделений, корректировка </a:t>
            </a:r>
            <a:r>
              <a:rPr lang="ru-RU" dirty="0" smtClean="0"/>
              <a:t>проекта с учётом опытных данных.</a:t>
            </a:r>
            <a:endParaRPr lang="ru-RU" sz="2000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80289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dirty="0"/>
              <a:t>3.3. Полное внедрение проекта. Составление акта о внедрении проекта, фиксирующего завершение проекта.</a:t>
            </a:r>
            <a:endParaRPr lang="ru-RU" sz="2000" dirty="0"/>
          </a:p>
          <a:p>
            <a:pPr marL="457200" lvl="1" indent="0">
              <a:buNone/>
            </a:pPr>
            <a:r>
              <a:rPr lang="ru-RU" dirty="0"/>
              <a:t>3.4. Учет результатов внедрения, их оценка. Сравнение задания на проектирование с полученным  результатом. </a:t>
            </a:r>
          </a:p>
          <a:p>
            <a:pPr marL="457200" lvl="1" indent="0">
              <a:buNone/>
            </a:pPr>
            <a:r>
              <a:rPr lang="ru-RU" dirty="0"/>
              <a:t>3.5. Определение основных направлений дальнейшего совершенствования проекта и продолжения организационного проектирования в будущем.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053984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21.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Научный подход к ОП ОПС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1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Научный подход к ОП </a:t>
            </a:r>
            <a:r>
              <a:rPr lang="ru-RU" sz="3600" dirty="0" smtClean="0"/>
              <a:t>ОПС включает</a:t>
            </a:r>
            <a:r>
              <a:rPr lang="en-US" sz="3600" dirty="0" smtClean="0"/>
              <a:t>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ru-RU" dirty="0"/>
              <a:t>Единый методологический подход, включающий систему взаимосвязанных принципов и методов </a:t>
            </a:r>
            <a:r>
              <a:rPr lang="ru-RU" dirty="0" smtClean="0"/>
              <a:t>проектирования,</a:t>
            </a:r>
            <a:endParaRPr lang="ru-RU" dirty="0"/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Однозначные понятия </a:t>
            </a:r>
            <a:r>
              <a:rPr lang="ru-RU" dirty="0" smtClean="0"/>
              <a:t>ОП,</a:t>
            </a:r>
            <a:endParaRPr lang="ru-RU" dirty="0"/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Принципы, основные положения </a:t>
            </a:r>
            <a:r>
              <a:rPr lang="ru-RU" dirty="0" smtClean="0"/>
              <a:t>ОП,</a:t>
            </a:r>
            <a:endParaRPr lang="ru-RU" dirty="0"/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Теоретические основы и зависимости </a:t>
            </a:r>
            <a:r>
              <a:rPr lang="ru-RU" dirty="0" smtClean="0"/>
              <a:t>ОП, основанные </a:t>
            </a:r>
            <a:r>
              <a:rPr lang="ru-RU" dirty="0"/>
              <a:t>на системном </a:t>
            </a:r>
            <a:r>
              <a:rPr lang="ru-RU" dirty="0" smtClean="0"/>
              <a:t>подходе,</a:t>
            </a:r>
            <a:endParaRPr lang="ru-RU" dirty="0"/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Конкретные методы и </a:t>
            </a:r>
            <a:r>
              <a:rPr lang="ru-RU" dirty="0" smtClean="0"/>
              <a:t>методики.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89849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22.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Общие принципы ОП ОПС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8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ru-RU" dirty="0"/>
              <a:t>Целевая ориентация </a:t>
            </a:r>
            <a:r>
              <a:rPr lang="ru-RU" dirty="0" smtClean="0"/>
              <a:t>ОПС </a:t>
            </a:r>
            <a:r>
              <a:rPr lang="ru-RU" dirty="0"/>
              <a:t>на конечные цели предприятия (экономические, </a:t>
            </a:r>
            <a:r>
              <a:rPr lang="ru-RU" dirty="0" smtClean="0"/>
              <a:t>социальные цели),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Социальная цель предприятия – </a:t>
            </a:r>
            <a:r>
              <a:rPr lang="ru-RU" dirty="0" smtClean="0"/>
              <a:t>сокращение </a:t>
            </a:r>
            <a:r>
              <a:rPr lang="ru-RU" dirty="0"/>
              <a:t>внутренних противоречий в организации производства, </a:t>
            </a:r>
            <a:r>
              <a:rPr lang="ru-RU" dirty="0" smtClean="0"/>
              <a:t>снижение конфликтности </a:t>
            </a:r>
            <a:r>
              <a:rPr lang="ru-RU" dirty="0"/>
              <a:t>производственного  и управленческого персонала.</a:t>
            </a:r>
          </a:p>
          <a:p>
            <a:pPr marL="0" lvl="0" indent="0">
              <a:buNone/>
            </a:pPr>
            <a:r>
              <a:rPr lang="ru-RU" dirty="0" smtClean="0"/>
              <a:t>2)    Функциональное </a:t>
            </a:r>
            <a:r>
              <a:rPr lang="ru-RU" dirty="0"/>
              <a:t>разделение в применении </a:t>
            </a:r>
            <a:r>
              <a:rPr lang="ru-RU" dirty="0" smtClean="0"/>
              <a:t>ОПС (функции </a:t>
            </a:r>
            <a:r>
              <a:rPr lang="ru-RU" dirty="0"/>
              <a:t>ТК</a:t>
            </a:r>
            <a:r>
              <a:rPr lang="ru-RU" dirty="0" smtClean="0"/>
              <a:t>),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710239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/>
              <a:t>3)    Закрепление ОПС как элемента линейной структуры управления предприятием. В линейной структуре управления у одного исполнителя один руководитель, у одного руководителя 7±2 исполнителя.</a:t>
            </a:r>
          </a:p>
          <a:p>
            <a:pPr marL="0" lvl="0" indent="0">
              <a:buNone/>
            </a:pPr>
            <a:r>
              <a:rPr lang="ru-RU" dirty="0"/>
              <a:t>4)    Рациональное сочетание целевого, функционального и линейного видов управления.</a:t>
            </a:r>
          </a:p>
          <a:p>
            <a:pPr marL="0" lvl="0" indent="0">
              <a:buNone/>
            </a:pPr>
            <a:r>
              <a:rPr lang="ru-RU" dirty="0"/>
              <a:t>5)    Обеспечение возможности непрерывного систематического совершенствования управления производства.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59566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23.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Общие методы ОП ОПС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ru-RU" b="1" dirty="0"/>
              <a:t>Структурный анализ </a:t>
            </a:r>
            <a:r>
              <a:rPr lang="ru-RU" b="1" dirty="0" smtClean="0"/>
              <a:t>ОПС </a:t>
            </a:r>
            <a:r>
              <a:rPr lang="ru-RU" dirty="0"/>
              <a:t>– анализируется структура </a:t>
            </a:r>
            <a:r>
              <a:rPr lang="ru-RU" dirty="0" smtClean="0"/>
              <a:t>ОПС. Например</a:t>
            </a:r>
            <a:r>
              <a:rPr lang="ru-RU" dirty="0"/>
              <a:t>: </a:t>
            </a:r>
            <a:r>
              <a:rPr lang="ru-RU" dirty="0" smtClean="0"/>
              <a:t>проводится </a:t>
            </a:r>
            <a:r>
              <a:rPr lang="ru-RU" dirty="0"/>
              <a:t>анализ структуры </a:t>
            </a:r>
            <a:r>
              <a:rPr lang="ru-RU" dirty="0" smtClean="0"/>
              <a:t>элементов ТК: </a:t>
            </a:r>
            <a:r>
              <a:rPr lang="ru-RU" dirty="0"/>
              <a:t>заголовочная часть, содержание таблицы. Оценивается рациональность структуры и практическая пригодность.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b="1" dirty="0"/>
              <a:t>Функциональный анализ </a:t>
            </a:r>
            <a:r>
              <a:rPr lang="ru-RU" b="1" dirty="0" smtClean="0"/>
              <a:t>ОПС </a:t>
            </a:r>
            <a:r>
              <a:rPr lang="ru-RU" dirty="0"/>
              <a:t>– анализируются функции, выполняемые ОПС. Например: </a:t>
            </a:r>
            <a:r>
              <a:rPr lang="ru-RU" dirty="0" smtClean="0"/>
              <a:t>25 функций </a:t>
            </a:r>
            <a:r>
              <a:rPr lang="ru-RU" dirty="0"/>
              <a:t>ТК ЕО.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b="1" dirty="0"/>
              <a:t>Метод наблюдения за реальной </a:t>
            </a:r>
            <a:r>
              <a:rPr lang="ru-RU" b="1" dirty="0" smtClean="0"/>
              <a:t>ОПС</a:t>
            </a:r>
            <a:r>
              <a:rPr lang="ru-RU" dirty="0" smtClean="0"/>
              <a:t>. </a:t>
            </a:r>
            <a:r>
              <a:rPr lang="ru-RU" dirty="0"/>
              <a:t>Например: наблюдение за реальным технологическим процессом ежедневного обслуживания.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b="1" dirty="0" smtClean="0"/>
              <a:t>Абстрагирование ОПС  </a:t>
            </a:r>
            <a:r>
              <a:rPr lang="ru-RU" dirty="0" smtClean="0"/>
              <a:t>– обобщение элементов ОПС. Например: разработка общей ТК ЕО или системы взаимосвязанных  ТК ТО.</a:t>
            </a:r>
          </a:p>
          <a:p>
            <a:pPr marL="514350" lvl="0" indent="-514350">
              <a:buFont typeface="+mj-lt"/>
              <a:buAutoNum type="arabicParenR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908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 своему функциональному назначению </a:t>
            </a:r>
            <a:r>
              <a:rPr lang="ru-RU" b="1" dirty="0" err="1" smtClean="0"/>
              <a:t>производственно</a:t>
            </a:r>
            <a:r>
              <a:rPr lang="en-US" b="1" dirty="0" smtClean="0"/>
              <a:t>-</a:t>
            </a:r>
            <a:r>
              <a:rPr lang="ru-RU" b="1" dirty="0" smtClean="0"/>
              <a:t>технические </a:t>
            </a:r>
            <a:r>
              <a:rPr lang="ru-RU" b="1" dirty="0"/>
              <a:t>комбинаты </a:t>
            </a:r>
            <a:r>
              <a:rPr lang="ru-RU" dirty="0"/>
              <a:t>(ПТК) схожи с БЦТО, однако специализируются на ТО и текущем ремонте дизельных грузовых автомобилей определенных </a:t>
            </a:r>
            <a:r>
              <a:rPr lang="ru-RU" dirty="0" smtClean="0"/>
              <a:t>марок</a:t>
            </a:r>
            <a:r>
              <a:rPr lang="en-US" dirty="0" smtClean="0"/>
              <a:t> (</a:t>
            </a:r>
            <a:r>
              <a:rPr lang="ru-RU" dirty="0" smtClean="0"/>
              <a:t>например, КамАЗ)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7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b="1" dirty="0" smtClean="0"/>
              <a:t>5)    Анализ </a:t>
            </a:r>
            <a:r>
              <a:rPr lang="ru-RU" b="1" dirty="0"/>
              <a:t>ОПС </a:t>
            </a:r>
            <a:r>
              <a:rPr lang="ru-RU" dirty="0"/>
              <a:t>– разделение ОПС на элементы. Например: выделение в ТК диагностических признаков неисправности.</a:t>
            </a:r>
          </a:p>
          <a:p>
            <a:pPr marL="0" lvl="0" indent="0">
              <a:buNone/>
            </a:pPr>
            <a:r>
              <a:rPr lang="ru-RU" b="1" dirty="0" smtClean="0"/>
              <a:t>6)    Синтез </a:t>
            </a:r>
            <a:r>
              <a:rPr lang="ru-RU" b="1" dirty="0"/>
              <a:t>элементов  ОПС </a:t>
            </a:r>
            <a:r>
              <a:rPr lang="ru-RU" dirty="0"/>
              <a:t>– объединение элементов ОПС. Например: объединение элементов ТК в форме таблицы.</a:t>
            </a:r>
          </a:p>
          <a:p>
            <a:pPr marL="0" lvl="0" indent="0">
              <a:buNone/>
            </a:pPr>
            <a:r>
              <a:rPr lang="ru-RU" b="1" dirty="0" smtClean="0"/>
              <a:t>7)    Индукция </a:t>
            </a:r>
            <a:r>
              <a:rPr lang="ru-RU" b="1" dirty="0"/>
              <a:t>ОПС  </a:t>
            </a:r>
            <a:r>
              <a:rPr lang="ru-RU" dirty="0"/>
              <a:t>– выведение из элементов ОПС более общих структур. Например: для ТК – выведение из операций процедур технологического процесса.</a:t>
            </a:r>
          </a:p>
          <a:p>
            <a:pPr marL="0" lvl="0" indent="0">
              <a:buNone/>
            </a:pPr>
            <a:r>
              <a:rPr lang="ru-RU" b="1" dirty="0" smtClean="0"/>
              <a:t>8)    Дедукция </a:t>
            </a:r>
            <a:r>
              <a:rPr lang="ru-RU" b="1" dirty="0"/>
              <a:t>ОПС </a:t>
            </a:r>
            <a:r>
              <a:rPr lang="ru-RU" dirty="0"/>
              <a:t>– выведение из общих структур элементов ОПС. Например: для ТК выведение операции из процедур технологического процесса.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528385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24.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Специальные методы </a:t>
            </a:r>
            <a:r>
              <a:rPr lang="ru-RU" b="1" dirty="0" smtClean="0"/>
              <a:t>ОП </a:t>
            </a:r>
            <a:r>
              <a:rPr lang="ru-RU" b="1" dirty="0"/>
              <a:t>ОПС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4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24736"/>
          </a:xfrm>
        </p:spPr>
        <p:txBody>
          <a:bodyPr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ru-RU" b="1" dirty="0" smtClean="0"/>
              <a:t>Элементный </a:t>
            </a:r>
            <a:r>
              <a:rPr lang="ru-RU" b="1" dirty="0"/>
              <a:t>метод </a:t>
            </a:r>
            <a:r>
              <a:rPr lang="ru-RU" dirty="0"/>
              <a:t>– детально разрабатывается каждый элемент ОПС.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: для ТК детально разрабатывается каждая операция технологического процесса.</a:t>
            </a:r>
          </a:p>
          <a:p>
            <a:pPr marL="0" lvl="0" indent="0">
              <a:buNone/>
            </a:pPr>
            <a:r>
              <a:rPr lang="ru-RU" b="1" dirty="0" smtClean="0"/>
              <a:t>2. Системный </a:t>
            </a:r>
            <a:r>
              <a:rPr lang="ru-RU" b="1" dirty="0"/>
              <a:t>метод </a:t>
            </a:r>
            <a:r>
              <a:rPr lang="ru-RU" dirty="0"/>
              <a:t>– объект проектирования рассматривается как элемент более общей системы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: ТК ЕО рассматривается как элемент системы ТК ТО.</a:t>
            </a:r>
          </a:p>
          <a:p>
            <a:pPr marL="0" lvl="0" indent="0">
              <a:buNone/>
            </a:pPr>
            <a:r>
              <a:rPr lang="ru-RU" b="1" dirty="0" smtClean="0"/>
              <a:t>3. Аспектный </a:t>
            </a:r>
            <a:r>
              <a:rPr lang="ru-RU" b="1" dirty="0"/>
              <a:t>метод </a:t>
            </a:r>
            <a:r>
              <a:rPr lang="ru-RU" dirty="0"/>
              <a:t>– детально разрабатываются отдельные аспекты ОПС: информационный, технологический, экономический, социальный, </a:t>
            </a:r>
            <a:r>
              <a:rPr lang="ru-RU" dirty="0" smtClean="0"/>
              <a:t>правовой.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063791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b="1" dirty="0" smtClean="0"/>
              <a:t>4. Комплексный </a:t>
            </a:r>
            <a:r>
              <a:rPr lang="ru-RU" b="1" dirty="0"/>
              <a:t>метод </a:t>
            </a:r>
            <a:r>
              <a:rPr lang="ru-RU" dirty="0"/>
              <a:t>– разрабатывается несколько аспектов ОПС.</a:t>
            </a:r>
          </a:p>
          <a:p>
            <a:pPr marL="0" lvl="0" indent="0">
              <a:buNone/>
            </a:pPr>
            <a:r>
              <a:rPr lang="ru-RU" b="1" dirty="0" smtClean="0"/>
              <a:t>5. Ситуационный </a:t>
            </a:r>
            <a:r>
              <a:rPr lang="ru-RU" b="1" dirty="0"/>
              <a:t>метод </a:t>
            </a:r>
            <a:r>
              <a:rPr lang="ru-RU" dirty="0"/>
              <a:t>- </a:t>
            </a:r>
            <a:r>
              <a:rPr lang="ru-RU" dirty="0" smtClean="0"/>
              <a:t>ОПС </a:t>
            </a:r>
            <a:r>
              <a:rPr lang="ru-RU" dirty="0"/>
              <a:t>разрабатывается для решения конкретной проблемы (ситуации) производства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: повышение материальной заинтересованности исполнителя, упорядочивание какой-либо деятельности, внедрение компьютерных технологий, снижение уровня брака в производстве, снижение уровня конфликтности производственного персонала и т.д.</a:t>
            </a:r>
          </a:p>
          <a:p>
            <a:pPr marL="0" lvl="0" indent="0">
              <a:buNone/>
            </a:pPr>
            <a:r>
              <a:rPr lang="ru-RU" b="1" dirty="0" smtClean="0"/>
              <a:t>6. Целевой </a:t>
            </a:r>
            <a:r>
              <a:rPr lang="ru-RU" b="1" dirty="0"/>
              <a:t>метод </a:t>
            </a:r>
            <a:r>
              <a:rPr lang="ru-RU" dirty="0"/>
              <a:t>– при разработке ОПС  реализуется цель производства: экономическая, социальная, экологическая и другие.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974098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24.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Конкретные принципы </a:t>
            </a:r>
            <a:r>
              <a:rPr lang="ru-RU" b="1" dirty="0" smtClean="0"/>
              <a:t>ОП </a:t>
            </a:r>
            <a:r>
              <a:rPr lang="ru-RU" b="1" dirty="0"/>
              <a:t>ОПС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5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Однозначная </a:t>
            </a:r>
            <a:r>
              <a:rPr lang="ru-RU" b="1" dirty="0"/>
              <a:t>постановка задач</a:t>
            </a:r>
            <a:r>
              <a:rPr lang="ru-RU" dirty="0"/>
              <a:t>, решаемых в проекте (при разработке задания на организационное проектирование).</a:t>
            </a:r>
          </a:p>
          <a:p>
            <a:pPr marL="0" lvl="0" indent="0">
              <a:buNone/>
            </a:pPr>
            <a:r>
              <a:rPr lang="ru-RU" dirty="0" smtClean="0"/>
              <a:t>2</a:t>
            </a:r>
            <a:r>
              <a:rPr lang="ru-RU" b="1" dirty="0" smtClean="0"/>
              <a:t>. Установление </a:t>
            </a:r>
            <a:r>
              <a:rPr lang="ru-RU" b="1" dirty="0"/>
              <a:t>системы показателей эффективности </a:t>
            </a:r>
            <a:r>
              <a:rPr lang="ru-RU" dirty="0"/>
              <a:t>организационного проекта.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: для ТК – </a:t>
            </a:r>
            <a:r>
              <a:rPr lang="ru-RU" dirty="0" smtClean="0"/>
              <a:t>уровень </a:t>
            </a:r>
            <a:r>
              <a:rPr lang="ru-RU" dirty="0"/>
              <a:t>убытков предприятия от последствий ДТП, связанных с технологическим процессом ЕО.</a:t>
            </a:r>
          </a:p>
          <a:p>
            <a:pPr marL="0" lvl="0" indent="0">
              <a:buNone/>
            </a:pPr>
            <a:r>
              <a:rPr lang="ru-RU" dirty="0" smtClean="0"/>
              <a:t>3. </a:t>
            </a:r>
            <a:r>
              <a:rPr lang="ru-RU" b="1" dirty="0" smtClean="0"/>
              <a:t>Соблюдение </a:t>
            </a:r>
            <a:r>
              <a:rPr lang="ru-RU" b="1" dirty="0"/>
              <a:t>трех уровней детализации </a:t>
            </a:r>
            <a:r>
              <a:rPr lang="ru-RU" dirty="0"/>
              <a:t>организационного проекта.</a:t>
            </a:r>
          </a:p>
          <a:p>
            <a:pPr marL="0" lvl="0" indent="0">
              <a:buNone/>
            </a:pPr>
            <a:r>
              <a:rPr lang="ru-RU" dirty="0" smtClean="0"/>
              <a:t>4. </a:t>
            </a:r>
            <a:r>
              <a:rPr lang="ru-RU" b="1" dirty="0" smtClean="0"/>
              <a:t>Обеспечение </a:t>
            </a:r>
            <a:r>
              <a:rPr lang="ru-RU" b="1" dirty="0"/>
              <a:t>преемственности </a:t>
            </a:r>
            <a:r>
              <a:rPr lang="ru-RU" dirty="0"/>
              <a:t>уровня детализации объекта проектирования, т.е. непротиворечивость между собой </a:t>
            </a:r>
            <a:r>
              <a:rPr lang="ru-RU" dirty="0" smtClean="0"/>
              <a:t>общего, </a:t>
            </a:r>
            <a:r>
              <a:rPr lang="ru-RU" dirty="0"/>
              <a:t>конкретного и детального </a:t>
            </a:r>
            <a:r>
              <a:rPr lang="ru-RU" dirty="0" smtClean="0"/>
              <a:t>проектов.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179260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413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5. </a:t>
            </a:r>
            <a:r>
              <a:rPr lang="ru-RU" b="1" dirty="0" smtClean="0"/>
              <a:t>Последовательное </a:t>
            </a:r>
            <a:r>
              <a:rPr lang="ru-RU" b="1" dirty="0"/>
              <a:t>проектирование от общего к частному</a:t>
            </a:r>
            <a:r>
              <a:rPr lang="ru-RU" dirty="0"/>
              <a:t>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Например </a:t>
            </a:r>
            <a:r>
              <a:rPr lang="ru-RU" dirty="0"/>
              <a:t>для ТК: </a:t>
            </a:r>
            <a:r>
              <a:rPr lang="ru-RU" dirty="0" smtClean="0"/>
              <a:t>последовательное проектирование </a:t>
            </a:r>
            <a:r>
              <a:rPr lang="ru-RU" dirty="0"/>
              <a:t>от процедур к </a:t>
            </a:r>
            <a:r>
              <a:rPr lang="ru-RU" dirty="0" smtClean="0"/>
              <a:t>операциям.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6. </a:t>
            </a:r>
            <a:r>
              <a:rPr lang="ru-RU" b="1" dirty="0" smtClean="0"/>
              <a:t>Альтернативность </a:t>
            </a:r>
            <a:r>
              <a:rPr lang="ru-RU" b="1" dirty="0"/>
              <a:t>проектных решений </a:t>
            </a:r>
            <a:r>
              <a:rPr lang="ru-RU" dirty="0"/>
              <a:t>и выбор наиболее приемлемого решения.</a:t>
            </a:r>
          </a:p>
          <a:p>
            <a:pPr marL="0" lvl="0" indent="0">
              <a:buNone/>
            </a:pPr>
            <a:r>
              <a:rPr lang="ru-RU" dirty="0" smtClean="0"/>
              <a:t>7. </a:t>
            </a:r>
            <a:r>
              <a:rPr lang="ru-RU" b="1" dirty="0" smtClean="0"/>
              <a:t>Максимальный </a:t>
            </a:r>
            <a:r>
              <a:rPr lang="ru-RU" b="1" dirty="0"/>
              <a:t>учет влияния </a:t>
            </a:r>
            <a:r>
              <a:rPr lang="ru-RU" b="1" dirty="0" smtClean="0"/>
              <a:t>изменений </a:t>
            </a:r>
            <a:r>
              <a:rPr lang="ru-RU" b="1" dirty="0"/>
              <a:t>внешней среды</a:t>
            </a:r>
            <a:r>
              <a:rPr lang="ru-RU" dirty="0"/>
              <a:t> на </a:t>
            </a:r>
            <a:r>
              <a:rPr lang="ru-RU" dirty="0" smtClean="0"/>
              <a:t>проектируемый объект.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8. </a:t>
            </a:r>
            <a:r>
              <a:rPr lang="ru-RU" b="1" dirty="0" smtClean="0"/>
              <a:t>Применение </a:t>
            </a:r>
            <a:r>
              <a:rPr lang="ru-RU" b="1" dirty="0"/>
              <a:t>компьютерных технологий </a:t>
            </a:r>
            <a:r>
              <a:rPr lang="ru-RU" dirty="0"/>
              <a:t>при разработке и реализации организационного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007561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78688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24.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Требования к технологической </a:t>
            </a:r>
            <a:r>
              <a:rPr lang="ru-RU" b="1" dirty="0" smtClean="0"/>
              <a:t>карте как объекту ОП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3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smtClean="0"/>
              <a:t>выполнения своих функций </a:t>
            </a:r>
            <a:r>
              <a:rPr lang="ru-RU" dirty="0"/>
              <a:t>ТК должна отвечать следующим требованиям:</a:t>
            </a:r>
          </a:p>
          <a:p>
            <a:pPr marL="0" lvl="0" indent="0">
              <a:buNone/>
            </a:pPr>
            <a:r>
              <a:rPr lang="ru-RU" dirty="0" smtClean="0"/>
              <a:t>1. Детальность ТК.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2. Последовательность ТК.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3. Непротиворечивость ТК.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4. Структурированность </a:t>
            </a:r>
            <a:r>
              <a:rPr lang="ru-RU" dirty="0"/>
              <a:t>ТК (упорядоченность</a:t>
            </a:r>
            <a:r>
              <a:rPr lang="ru-RU" dirty="0" smtClean="0"/>
              <a:t>).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Многовариантность</a:t>
            </a:r>
            <a:r>
              <a:rPr lang="ru-RU" dirty="0" smtClean="0"/>
              <a:t> использования ТК.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6. Конкретность ТК.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7. Однозначность понятий (терминов) ТК.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074966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8. Использование в ТК научной </a:t>
            </a:r>
            <a:r>
              <a:rPr lang="ru-RU" dirty="0"/>
              <a:t>и технической терминологии.</a:t>
            </a:r>
          </a:p>
          <a:p>
            <a:pPr marL="0" lvl="0" indent="0">
              <a:buNone/>
            </a:pPr>
            <a:r>
              <a:rPr lang="ru-RU" dirty="0" smtClean="0"/>
              <a:t>9. Дидактичность ТК  - </a:t>
            </a:r>
            <a:r>
              <a:rPr lang="ru-RU" dirty="0"/>
              <a:t>возможность </a:t>
            </a:r>
            <a:r>
              <a:rPr lang="ru-RU" dirty="0" smtClean="0"/>
              <a:t>обучения персонала с помощью ТК.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10. Точность формулировок процедур и операций.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11. ТК </a:t>
            </a:r>
            <a:r>
              <a:rPr lang="ru-RU" dirty="0"/>
              <a:t>должна содержать необходимую и </a:t>
            </a:r>
            <a:r>
              <a:rPr lang="ru-RU" dirty="0" smtClean="0"/>
              <a:t>достаточную (избыточную) </a:t>
            </a:r>
            <a:r>
              <a:rPr lang="ru-RU" dirty="0"/>
              <a:t>информацию.</a:t>
            </a:r>
          </a:p>
          <a:p>
            <a:pPr marL="0" lvl="0" indent="0">
              <a:buNone/>
            </a:pPr>
            <a:r>
              <a:rPr lang="ru-RU" dirty="0" smtClean="0"/>
              <a:t>12. Возможность </a:t>
            </a:r>
            <a:r>
              <a:rPr lang="ru-RU" dirty="0"/>
              <a:t>представления ТК в электронной форме.</a:t>
            </a:r>
          </a:p>
          <a:p>
            <a:pPr marL="0" lvl="0" indent="0">
              <a:buNone/>
            </a:pPr>
            <a:r>
              <a:rPr lang="ru-RU" dirty="0" smtClean="0"/>
              <a:t>13. </a:t>
            </a:r>
            <a:r>
              <a:rPr lang="ru-RU" dirty="0" err="1" smtClean="0"/>
              <a:t>Мультимедийность</a:t>
            </a:r>
            <a:r>
              <a:rPr lang="ru-RU" dirty="0" smtClean="0"/>
              <a:t> средств визуализации ТК – применение в ТК аудио</a:t>
            </a:r>
            <a:r>
              <a:rPr lang="ru-RU" dirty="0"/>
              <a:t>, видео, фото, </a:t>
            </a:r>
            <a:r>
              <a:rPr lang="ru-RU" dirty="0" smtClean="0"/>
              <a:t>рисунков, анимации.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14. Системный </a:t>
            </a:r>
            <a:r>
              <a:rPr lang="ru-RU" dirty="0"/>
              <a:t>подход </a:t>
            </a:r>
            <a:r>
              <a:rPr lang="ru-RU" dirty="0" smtClean="0"/>
              <a:t>в </a:t>
            </a:r>
            <a:r>
              <a:rPr lang="ru-RU" dirty="0"/>
              <a:t>разработке </a:t>
            </a:r>
            <a:r>
              <a:rPr lang="ru-RU" dirty="0" smtClean="0"/>
              <a:t>ТК.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15. Проектный </a:t>
            </a:r>
            <a:r>
              <a:rPr lang="ru-RU" dirty="0"/>
              <a:t>подход в разработке </a:t>
            </a:r>
            <a:r>
              <a:rPr lang="ru-RU" dirty="0" smtClean="0"/>
              <a:t>ТК.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498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Специализированные сервисные производства </a:t>
            </a:r>
            <a:r>
              <a:rPr lang="ru-RU" dirty="0"/>
              <a:t>(ССП) по своему назначению аналогичны БЦТО и ПТК, но отличаются узкой специализацией производства (ТР двигателей и агрегатов трансмиссии, электрооборудования, систем питания, кузовов и т. д.) и большой производственной программой, которая составляет от 200 до 1000 ремонтов в год</a:t>
            </a:r>
          </a:p>
        </p:txBody>
      </p:sp>
    </p:spTree>
    <p:extLst>
      <p:ext uri="{BB962C8B-B14F-4D97-AF65-F5344CB8AC3E}">
        <p14:creationId xmlns:p14="http://schemas.microsoft.com/office/powerpoint/2010/main" val="2457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Станции технического обслуживания </a:t>
            </a:r>
            <a:r>
              <a:rPr lang="ru-RU" dirty="0"/>
              <a:t>(СТОА) предназначены для выполнения всех видов ТО и ремонта автомобилей, принадлежащих гражданам, а также индивидуальным предпринимателям и небольшим предприятиям и организациям.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Кроме </a:t>
            </a:r>
            <a:r>
              <a:rPr lang="ru-RU" dirty="0"/>
              <a:t>оказания сервисных услуг, данные предприятия могут вести продажу новых и подержанных автомобилей, а также запасных частей к ним. </a:t>
            </a:r>
          </a:p>
        </p:txBody>
      </p:sp>
    </p:spTree>
    <p:extLst>
      <p:ext uri="{BB962C8B-B14F-4D97-AF65-F5344CB8AC3E}">
        <p14:creationId xmlns:p14="http://schemas.microsoft.com/office/powerpoint/2010/main" val="15893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 назначению и размещению все предприятия автомобильного сервиса принято делить на </a:t>
            </a:r>
            <a:r>
              <a:rPr lang="ru-RU" b="1" dirty="0"/>
              <a:t>городские </a:t>
            </a:r>
            <a:r>
              <a:rPr lang="ru-RU" dirty="0"/>
              <a:t>и </a:t>
            </a:r>
            <a:r>
              <a:rPr lang="ru-RU" b="1" dirty="0"/>
              <a:t>дорожные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48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Городские СТОА могут быть </a:t>
            </a:r>
            <a:r>
              <a:rPr lang="ru-RU" b="1" dirty="0"/>
              <a:t>универсальными</a:t>
            </a:r>
            <a:r>
              <a:rPr lang="ru-RU" dirty="0"/>
              <a:t>, т. е. обеспечивать выполнение всех видов технических воздействий, предусмотренных сервисной книжкой по автомобилям различных марок и классов, и </a:t>
            </a:r>
            <a:r>
              <a:rPr lang="ru-RU" b="1" dirty="0"/>
              <a:t>специализированными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1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Специализированные городские СТОА </a:t>
            </a:r>
            <a:r>
              <a:rPr lang="ru-RU" dirty="0"/>
              <a:t>ориентированы на проведение ТО и ремонта автомобилей определенных марок или классов.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Кроме </a:t>
            </a:r>
            <a:r>
              <a:rPr lang="ru-RU" dirty="0"/>
              <a:t>этого возможна специализация по видам работ, например, ремонт кузовов, топливной аппаратуры, электрооборудования и т. д.</a:t>
            </a:r>
          </a:p>
        </p:txBody>
      </p:sp>
    </p:spTree>
    <p:extLst>
      <p:ext uri="{BB962C8B-B14F-4D97-AF65-F5344CB8AC3E}">
        <p14:creationId xmlns:p14="http://schemas.microsoft.com/office/powerpoint/2010/main" val="10707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 ростом уровня автомобилизации населения в Российской Федерации нашли широкую популярность </a:t>
            </a:r>
            <a:r>
              <a:rPr lang="ru-RU" b="1" dirty="0"/>
              <a:t>фирменные СТОА</a:t>
            </a:r>
            <a:r>
              <a:rPr lang="ru-RU" dirty="0"/>
              <a:t>, а также </a:t>
            </a:r>
            <a:r>
              <a:rPr lang="ru-RU" b="1" dirty="0"/>
              <a:t>дилерские центры</a:t>
            </a:r>
            <a:r>
              <a:rPr lang="ru-RU" dirty="0"/>
              <a:t>. Фирменные СТОА ориентированы на ТО и ремонт автомобилей определенной марки.</a:t>
            </a:r>
          </a:p>
        </p:txBody>
      </p:sp>
    </p:spTree>
    <p:extLst>
      <p:ext uri="{BB962C8B-B14F-4D97-AF65-F5344CB8AC3E}">
        <p14:creationId xmlns:p14="http://schemas.microsoft.com/office/powerpoint/2010/main" val="15814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Фирменные СТОА </a:t>
            </a:r>
            <a:r>
              <a:rPr lang="ru-RU" dirty="0"/>
              <a:t>заключают договоры с заводом-изготовителем автомобилей, что дает им право гарантийного обслуживания и ремонта транспортных машин в эксплуатации.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Автозаводы </a:t>
            </a:r>
            <a:r>
              <a:rPr lang="ru-RU" dirty="0"/>
              <a:t>передают таким предприятиям всю необходимую технологическую документацию для реализации производственного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0668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долю автомобильного транспорта в Российской Федерации приходится более половины объема пассажирских и три четверти грузовых перевозок. </a:t>
            </a:r>
          </a:p>
        </p:txBody>
      </p:sp>
    </p:spTree>
    <p:extLst>
      <p:ext uri="{BB962C8B-B14F-4D97-AF65-F5344CB8AC3E}">
        <p14:creationId xmlns:p14="http://schemas.microsoft.com/office/powerpoint/2010/main" val="24293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Дилерские центры </a:t>
            </a:r>
            <a:r>
              <a:rPr lang="ru-RU" dirty="0"/>
              <a:t>в отличие от фирменных СТОА работают на рынке сервисных услуг, выполняя все требования, изложенные в дилерском стандарте и предъявляемые предприятиям </a:t>
            </a:r>
            <a:r>
              <a:rPr lang="ru-RU" b="1" dirty="0"/>
              <a:t>дилерской сети</a:t>
            </a:r>
            <a:r>
              <a:rPr lang="ru-RU" dirty="0"/>
              <a:t>: </a:t>
            </a:r>
          </a:p>
          <a:p>
            <a:pPr>
              <a:buFontTx/>
              <a:buChar char="-"/>
            </a:pPr>
            <a:r>
              <a:rPr lang="ru-RU" dirty="0" smtClean="0"/>
              <a:t>реализация </a:t>
            </a:r>
            <a:r>
              <a:rPr lang="ru-RU" dirty="0"/>
              <a:t>рыночной и технической политики производителя,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использование </a:t>
            </a:r>
            <a:r>
              <a:rPr lang="ru-RU" dirty="0"/>
              <a:t>технологии и сертифицированного оборудования, оригинальных запасных частей и символики, фирменного программного </a:t>
            </a:r>
            <a:r>
              <a:rPr lang="ru-RU" dirty="0" smtClean="0"/>
              <a:t>обеспечения.</a:t>
            </a:r>
          </a:p>
          <a:p>
            <a:pPr marL="0" indent="0">
              <a:buNone/>
            </a:pPr>
            <a:r>
              <a:rPr lang="ru-RU" dirty="0" smtClean="0"/>
              <a:t>Дилерские </a:t>
            </a:r>
            <a:r>
              <a:rPr lang="ru-RU" dirty="0"/>
              <a:t>предприятия должны иметь три функциональные зоны: салон ‒ склад ‒ сервис, что </a:t>
            </a:r>
            <a:r>
              <a:rPr lang="ru-RU" dirty="0" smtClean="0"/>
              <a:t> </a:t>
            </a:r>
            <a:r>
              <a:rPr lang="ru-RU" dirty="0"/>
              <a:t>реализует концепцию «Забота о клиенте».</a:t>
            </a:r>
          </a:p>
        </p:txBody>
      </p:sp>
    </p:spTree>
    <p:extLst>
      <p:ext uri="{BB962C8B-B14F-4D97-AF65-F5344CB8AC3E}">
        <p14:creationId xmlns:p14="http://schemas.microsoft.com/office/powerpoint/2010/main" val="754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Среди </a:t>
            </a:r>
            <a:r>
              <a:rPr lang="ru-RU" dirty="0" smtClean="0"/>
              <a:t>специализированных СТОА </a:t>
            </a:r>
            <a:r>
              <a:rPr lang="ru-RU" dirty="0"/>
              <a:t>наибольшей популярностью пользуются </a:t>
            </a:r>
            <a:r>
              <a:rPr lang="ru-RU" b="1" dirty="0"/>
              <a:t>станции инструментального контроля (пункты технического осмотра автомобилей)</a:t>
            </a:r>
            <a:r>
              <a:rPr lang="ru-RU" dirty="0"/>
              <a:t>, автомойки, шиномонтажные пункты, технические центры кузовного ремонта, а также ремонта топливной аппаратуры и </a:t>
            </a:r>
            <a:r>
              <a:rPr lang="ru-RU" dirty="0" smtClean="0"/>
              <a:t>электрооборудования, по </a:t>
            </a:r>
            <a:r>
              <a:rPr lang="ru-RU" dirty="0"/>
              <a:t>антикоррозийной защите кузовов АТС.</a:t>
            </a:r>
          </a:p>
        </p:txBody>
      </p:sp>
    </p:spTree>
    <p:extLst>
      <p:ext uri="{BB962C8B-B14F-4D97-AF65-F5344CB8AC3E}">
        <p14:creationId xmlns:p14="http://schemas.microsoft.com/office/powerpoint/2010/main" val="5411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Станции инструментального контроля (пункты</a:t>
            </a:r>
            <a:r>
              <a:rPr lang="ru-RU" dirty="0"/>
              <a:t> </a:t>
            </a:r>
            <a:r>
              <a:rPr lang="ru-RU" b="1" dirty="0"/>
              <a:t>технического осмотра</a:t>
            </a:r>
            <a:r>
              <a:rPr lang="ru-RU" dirty="0"/>
              <a:t>) ‒ специализированные комплексные диагностические центры, аккредитованные Российским союзом автостраховщиков (РСА), оборудованные полным комплектом диагностического оборудования, сертифицированного в соответствии с требованиями </a:t>
            </a:r>
            <a:r>
              <a:rPr lang="ru-RU" dirty="0" err="1"/>
              <a:t>Росстандарта</a:t>
            </a:r>
            <a:r>
              <a:rPr lang="ru-RU" dirty="0"/>
              <a:t> для целей технического контроля автомобилей и проверки их на предмет соответствия требованиям стандартов и технических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19342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Технические центры кузовного ремонта </a:t>
            </a:r>
            <a:r>
              <a:rPr lang="ru-RU" dirty="0"/>
              <a:t>‒ это специализированные предприятия, которые предназначены для восстановительного ремонта автомобильных кузовов и их окраски.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Спектр </a:t>
            </a:r>
            <a:r>
              <a:rPr lang="ru-RU" dirty="0"/>
              <a:t>услуг </a:t>
            </a:r>
            <a:r>
              <a:rPr lang="ru-RU" dirty="0" smtClean="0"/>
              <a:t>: </a:t>
            </a:r>
            <a:r>
              <a:rPr lang="ru-RU" dirty="0"/>
              <a:t>оценка степени повреждения автомобиля и формирование сметы работ, разборка и сборка кузовов, проверка и восстановление его </a:t>
            </a:r>
            <a:r>
              <a:rPr lang="ru-RU" dirty="0" smtClean="0"/>
              <a:t>геометрии</a:t>
            </a:r>
            <a:r>
              <a:rPr lang="ru-RU" dirty="0"/>
              <a:t>, жестяницкие, арматурные работы, подготовка к окраске и нанесение лакокрасочного покрытия.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Специализация </a:t>
            </a:r>
            <a:r>
              <a:rPr lang="ru-RU" dirty="0"/>
              <a:t>данных предприятий создает предпосылки для работы по договорам со страховыми компаниями и малыми по мощности фирменными и дилерскими предприятиями.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настоящее время спрос на сервисные услуги рассматриваемых предприятий </a:t>
            </a:r>
            <a:r>
              <a:rPr lang="ru-RU" dirty="0" smtClean="0"/>
              <a:t> </a:t>
            </a:r>
            <a:r>
              <a:rPr lang="ru-RU" dirty="0"/>
              <a:t>высок и объясняется тем, что работы трудоемки, требуют высокой квалификации исполнителей и соответствующего оборудования и оснастки.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правило, данные предприятия имеют посты кузовного ремонта, оснащенные стапелем для проверки и правки геометрических параметров кузова АТС, а также окрасочную камеру, в которой проводят частичную, наружную и полную окраску транспортных машин.</a:t>
            </a:r>
          </a:p>
        </p:txBody>
      </p:sp>
    </p:spTree>
    <p:extLst>
      <p:ext uri="{BB962C8B-B14F-4D97-AF65-F5344CB8AC3E}">
        <p14:creationId xmlns:p14="http://schemas.microsoft.com/office/powerpoint/2010/main" val="35647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Дорожные СТОА </a:t>
            </a:r>
            <a:r>
              <a:rPr lang="ru-RU" dirty="0"/>
              <a:t>предназначены для оказания технической помощи транзитным АТС, которые требуют устранения линейных отказов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базе дорожных СТОА могут функционировать автозаправочная станция (АЗС) и (или) мотель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Наиболее </a:t>
            </a:r>
            <a:r>
              <a:rPr lang="ru-RU" dirty="0"/>
              <a:t>востребованы услуги мойки АТС и уборки его салона, работы по ремонту топливной аппаратуры и электрооборудования, а также шинный сервис.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Территориально-дорожные </a:t>
            </a:r>
            <a:r>
              <a:rPr lang="ru-RU" b="1" dirty="0"/>
              <a:t>СТОА </a:t>
            </a:r>
            <a:r>
              <a:rPr lang="ru-RU" dirty="0"/>
              <a:t>размещают в непосредственной близости к автомобильным дорогам с высокой интенсивностью движения АТС или на автомагистралях.</a:t>
            </a:r>
          </a:p>
        </p:txBody>
      </p:sp>
    </p:spTree>
    <p:extLst>
      <p:ext uri="{BB962C8B-B14F-4D97-AF65-F5344CB8AC3E}">
        <p14:creationId xmlns:p14="http://schemas.microsoft.com/office/powerpoint/2010/main" val="14251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Рост уровня автомобилизации населения и высокий спрос на сервисные услуги способствуют развитию </a:t>
            </a:r>
            <a:r>
              <a:rPr lang="ru-RU" b="1" dirty="0"/>
              <a:t>станций самообслуживания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таких предприятиях собственник автомобиля за определенную плату арендует рабочее место и необходимые инструменты для самостоятельного выполнения работ по ТО и ТР, а также получает квалифицированные консультации специалистов.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Посты </a:t>
            </a:r>
            <a:r>
              <a:rPr lang="ru-RU" dirty="0"/>
              <a:t>самообслуживания могут быть при городских и дорожных СТО, а в перспективе ‒ на специально организуемых для этих целей станциях </a:t>
            </a:r>
            <a:r>
              <a:rPr lang="ru-RU" dirty="0" smtClean="0"/>
              <a:t>самообслуживания.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3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Автозаправочные станции </a:t>
            </a:r>
            <a:r>
              <a:rPr lang="ru-RU" dirty="0"/>
              <a:t>(АЗС) предназначены для заправки автомобилей топливом и эксплуатационными материалами (масла, охлаждающая и незамерзающая жидкости и т. д.), а также для подкачки шин.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частности, газобаллонные автомобили, работающие на сжиженном газе, заправляются на автомобильных газонаполнительных станциях (АГНС), а работающие на сжатом природном газе – на газонаполнительных компрессионных станциях (АГНКС).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АЗС </a:t>
            </a:r>
            <a:r>
              <a:rPr lang="ru-RU" dirty="0"/>
              <a:t>классифицируются на городские и дорожные.</a:t>
            </a:r>
          </a:p>
        </p:txBody>
      </p:sp>
    </p:spTree>
    <p:extLst>
      <p:ext uri="{BB962C8B-B14F-4D97-AF65-F5344CB8AC3E}">
        <p14:creationId xmlns:p14="http://schemas.microsoft.com/office/powerpoint/2010/main" val="31149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Кроме заправки автомобилей топливом и маслами, АЗС предлагают клиентам сервисные услуги: </a:t>
            </a:r>
            <a:r>
              <a:rPr lang="ru-RU" dirty="0" err="1"/>
              <a:t>подкачивание</a:t>
            </a:r>
            <a:r>
              <a:rPr lang="ru-RU" dirty="0"/>
              <a:t> шин, очистку салона, доливку охлаждающей жидкости, продажу некоторых запасных частей и принадлежностей для ухода за автомобилем.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АЗС </a:t>
            </a:r>
            <a:r>
              <a:rPr lang="ru-RU" dirty="0"/>
              <a:t>с функциями обслуживания автомобилей получили широкое распространение за рубежом. Например, в США на АЗС выполняется около 16 % всех работ по ТО и ТР автомобилей. Примерно 70 % всех АЗС в США, а их более 200 тыс., выполняют работы по ТО и ТР</a:t>
            </a:r>
          </a:p>
        </p:txBody>
      </p:sp>
    </p:spTree>
    <p:extLst>
      <p:ext uri="{BB962C8B-B14F-4D97-AF65-F5344CB8AC3E}">
        <p14:creationId xmlns:p14="http://schemas.microsoft.com/office/powerpoint/2010/main" val="33640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Автомойки</a:t>
            </a:r>
            <a:r>
              <a:rPr lang="ru-RU" dirty="0"/>
              <a:t> оказывают услуги по мойке и уборке АТС, а также выполняют работы по химчистке салона и полировке лакокрасочного покрытия кузова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Данные </a:t>
            </a:r>
            <a:r>
              <a:rPr lang="ru-RU" dirty="0"/>
              <a:t>предприятия </a:t>
            </a:r>
            <a:r>
              <a:rPr lang="ru-RU" dirty="0" smtClean="0"/>
              <a:t>востребованы </a:t>
            </a:r>
            <a:r>
              <a:rPr lang="ru-RU" dirty="0"/>
              <a:t>автомобилистами, так как многие из них не имеют собственного гаража для хранения автомобиля и проведения несложных технических воздействий.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расширения спектра оказываемых услуг автомойки могут </a:t>
            </a:r>
            <a:r>
              <a:rPr lang="ru-RU" dirty="0" smtClean="0"/>
              <a:t>иметь </a:t>
            </a:r>
            <a:r>
              <a:rPr lang="ru-RU" dirty="0"/>
              <a:t>посты </a:t>
            </a:r>
            <a:r>
              <a:rPr lang="ru-RU" dirty="0" err="1"/>
              <a:t>шиномонтажа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Автомойки оказывают услуги по мойке и уборке АТС, а также выполняют работы по химчистке салона и полировке лакокрасочного покрытия кузова.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Современные </a:t>
            </a:r>
            <a:r>
              <a:rPr lang="ru-RU" dirty="0"/>
              <a:t>автозаправочные станции (АЗС) также располагают помещениями для выполнения </a:t>
            </a:r>
            <a:r>
              <a:rPr lang="ru-RU" dirty="0" err="1"/>
              <a:t>уборочномоечных</a:t>
            </a:r>
            <a:r>
              <a:rPr lang="ru-RU" dirty="0"/>
              <a:t> работ. </a:t>
            </a:r>
          </a:p>
        </p:txBody>
      </p:sp>
    </p:spTree>
    <p:extLst>
      <p:ext uri="{BB962C8B-B14F-4D97-AF65-F5344CB8AC3E}">
        <p14:creationId xmlns:p14="http://schemas.microsoft.com/office/powerpoint/2010/main" val="9074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Стоянки</a:t>
            </a:r>
            <a:r>
              <a:rPr lang="ru-RU" dirty="0"/>
              <a:t> предназначены для открытого и закрытого хранения подвижного </a:t>
            </a:r>
            <a:r>
              <a:rPr lang="ru-RU" dirty="0" smtClean="0"/>
              <a:t>состава.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отдельных случаях могут включать здания и сооружения для мойки, ТО и ремонта автомобилей.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Стоянки </a:t>
            </a:r>
            <a:r>
              <a:rPr lang="ru-RU" dirty="0"/>
              <a:t>классифицируют следующим образом: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‒ </a:t>
            </a:r>
            <a:r>
              <a:rPr lang="ru-RU" dirty="0"/>
              <a:t>общего пользования (для хранения легковых автомобилей, принадлежащих населению);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‒ </a:t>
            </a:r>
            <a:r>
              <a:rPr lang="ru-RU" dirty="0"/>
              <a:t>кооперативные;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‒ </a:t>
            </a:r>
            <a:r>
              <a:rPr lang="ru-RU" dirty="0"/>
              <a:t>постоянного хранения автомобилей (в жилой застройке);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‒ </a:t>
            </a:r>
            <a:r>
              <a:rPr lang="ru-RU" dirty="0"/>
              <a:t>временного хранения автомобилей (у общественных, административных, торговых зданий и сооружений).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Размер </a:t>
            </a:r>
            <a:r>
              <a:rPr lang="ru-RU" dirty="0"/>
              <a:t>стоянок составляет от 10 до 500 и более </a:t>
            </a:r>
            <a:r>
              <a:rPr lang="ru-RU" dirty="0" err="1"/>
              <a:t>автомобилемест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настоящее время в городах строят многоэтажные надземные и подземные парковки, где можно оставить АТС на хранение. Необходимость в многоуровневых стоянках связана с нехваткой площадей под застройку.</a:t>
            </a:r>
          </a:p>
        </p:txBody>
      </p:sp>
    </p:spTree>
    <p:extLst>
      <p:ext uri="{BB962C8B-B14F-4D97-AF65-F5344CB8AC3E}">
        <p14:creationId xmlns:p14="http://schemas.microsoft.com/office/powerpoint/2010/main" val="19478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Преимущества автомобильного транспорта состоят </a:t>
            </a:r>
            <a:r>
              <a:rPr lang="ru-RU" dirty="0" smtClean="0"/>
              <a:t>в следующем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высокая </a:t>
            </a:r>
            <a:r>
              <a:rPr lang="ru-RU" b="1" dirty="0" smtClean="0"/>
              <a:t>мобильность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возможность </a:t>
            </a:r>
            <a:r>
              <a:rPr lang="ru-RU" dirty="0"/>
              <a:t>организации современных видов доставки (</a:t>
            </a:r>
            <a:r>
              <a:rPr lang="ru-RU" b="1" dirty="0"/>
              <a:t>от двери до двери</a:t>
            </a:r>
            <a:r>
              <a:rPr lang="ru-RU" dirty="0" smtClean="0"/>
              <a:t>)</a:t>
            </a:r>
            <a:r>
              <a:rPr lang="en-US" dirty="0" smtClean="0"/>
              <a:t>;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срочность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b="1" dirty="0" smtClean="0"/>
              <a:t>регулярность</a:t>
            </a:r>
            <a:r>
              <a:rPr lang="ru-RU" dirty="0" smtClean="0"/>
              <a:t> перевозок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высокая </a:t>
            </a:r>
            <a:r>
              <a:rPr lang="ru-RU" b="1" dirty="0" smtClean="0"/>
              <a:t>сохранность</a:t>
            </a:r>
            <a:r>
              <a:rPr lang="ru-RU" dirty="0" smtClean="0"/>
              <a:t> грузов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большая </a:t>
            </a:r>
            <a:r>
              <a:rPr lang="ru-RU" b="1" dirty="0" smtClean="0"/>
              <a:t>экономичность</a:t>
            </a:r>
            <a:r>
              <a:rPr lang="ru-RU" dirty="0" smtClean="0"/>
              <a:t> </a:t>
            </a:r>
            <a:r>
              <a:rPr lang="ru-RU" dirty="0"/>
              <a:t>при перевозках на небольшие расстояния.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30876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 err="1"/>
              <a:t>автообслуживающим</a:t>
            </a:r>
            <a:r>
              <a:rPr lang="ru-RU" dirty="0"/>
              <a:t> предприятиям относятся </a:t>
            </a:r>
            <a:r>
              <a:rPr lang="ru-RU" b="1" dirty="0"/>
              <a:t>пассажирские автостанции </a:t>
            </a:r>
            <a:r>
              <a:rPr lang="ru-RU" dirty="0"/>
              <a:t>и </a:t>
            </a:r>
            <a:r>
              <a:rPr lang="ru-RU" b="1" dirty="0"/>
              <a:t>автовокзалы, грузовые автостанции </a:t>
            </a:r>
            <a:r>
              <a:rPr lang="ru-RU" dirty="0"/>
              <a:t>и </a:t>
            </a:r>
            <a:r>
              <a:rPr lang="ru-RU" b="1" dirty="0"/>
              <a:t>терминалы, мотели и кемпинги</a:t>
            </a:r>
            <a:r>
              <a:rPr lang="ru-RU" dirty="0"/>
              <a:t>. Они предназначены для обслуживания пассажиров и обработки грузов.</a:t>
            </a:r>
          </a:p>
        </p:txBody>
      </p:sp>
    </p:spTree>
    <p:extLst>
      <p:ext uri="{BB962C8B-B14F-4D97-AF65-F5344CB8AC3E}">
        <p14:creationId xmlns:p14="http://schemas.microsoft.com/office/powerpoint/2010/main" val="35929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Согласно ОНТП 01-91 </a:t>
            </a:r>
            <a:r>
              <a:rPr lang="ru-RU" b="1" dirty="0"/>
              <a:t>капитальный ремонт </a:t>
            </a:r>
            <a:r>
              <a:rPr lang="ru-RU" dirty="0"/>
              <a:t>предусмотрен только для </a:t>
            </a:r>
            <a:r>
              <a:rPr lang="ru-RU" b="1" dirty="0"/>
              <a:t>автобусной</a:t>
            </a:r>
            <a:r>
              <a:rPr lang="ru-RU" dirty="0"/>
              <a:t> техники, при этом ресурс восстановленной машины должен быть не менее 80 % от установленного заводом-изготовителем. Возможен капитальный ремонт </a:t>
            </a:r>
            <a:r>
              <a:rPr lang="ru-RU" b="1" dirty="0"/>
              <a:t>агрегатов</a:t>
            </a:r>
            <a:r>
              <a:rPr lang="ru-RU" dirty="0"/>
              <a:t>, так как при достижении транспортной машиной предельного состояния не все его узлы и агрегаты выработали свой ресурс.</a:t>
            </a:r>
          </a:p>
        </p:txBody>
      </p:sp>
    </p:spTree>
    <p:extLst>
      <p:ext uri="{BB962C8B-B14F-4D97-AF65-F5344CB8AC3E}">
        <p14:creationId xmlns:p14="http://schemas.microsoft.com/office/powerpoint/2010/main" val="41498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Капитальный ремонт АТС</a:t>
            </a:r>
            <a:r>
              <a:rPr lang="ru-RU" dirty="0"/>
              <a:t>, его узлов и агрегатов проводят на авторемонтных предприятиях, которые считаются специализированными: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авторемонтные </a:t>
            </a:r>
            <a:r>
              <a:rPr lang="ru-RU" dirty="0"/>
              <a:t>заводы;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авторемонтные </a:t>
            </a:r>
            <a:r>
              <a:rPr lang="ru-RU" dirty="0"/>
              <a:t>мастерские;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агрегатноремонтные</a:t>
            </a:r>
            <a:r>
              <a:rPr lang="ru-RU" dirty="0" smtClean="0"/>
              <a:t> </a:t>
            </a:r>
            <a:r>
              <a:rPr lang="ru-RU" dirty="0"/>
              <a:t>заводы;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шиноремонтные </a:t>
            </a:r>
            <a:r>
              <a:rPr lang="ru-RU" dirty="0"/>
              <a:t>мастерские;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аккумуляторные </a:t>
            </a:r>
            <a:r>
              <a:rPr lang="ru-RU" dirty="0"/>
              <a:t>зарядно-ремонтные станции; </a:t>
            </a:r>
            <a:r>
              <a:rPr lang="ru-RU" dirty="0" smtClean="0"/>
              <a:t>- специализированные </a:t>
            </a:r>
            <a:r>
              <a:rPr lang="ru-RU" dirty="0"/>
              <a:t>цехи и т. д.</a:t>
            </a:r>
          </a:p>
        </p:txBody>
      </p:sp>
    </p:spTree>
    <p:extLst>
      <p:ext uri="{BB962C8B-B14F-4D97-AF65-F5344CB8AC3E}">
        <p14:creationId xmlns:p14="http://schemas.microsoft.com/office/powerpoint/2010/main" val="7893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Авторемонтные заводы осуществляют полный </a:t>
            </a:r>
            <a:r>
              <a:rPr lang="ru-RU" b="1" dirty="0"/>
              <a:t>капитальный ремонт </a:t>
            </a:r>
            <a:r>
              <a:rPr lang="ru-RU" dirty="0"/>
              <a:t>АТС и отличаются большой годовой производственной </a:t>
            </a:r>
            <a:r>
              <a:rPr lang="ru-RU" dirty="0" smtClean="0"/>
              <a:t>программой.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современных предприятиях </a:t>
            </a:r>
            <a:r>
              <a:rPr lang="ru-RU" dirty="0" smtClean="0"/>
              <a:t>КР </a:t>
            </a:r>
            <a:r>
              <a:rPr lang="ru-RU" dirty="0"/>
              <a:t>автомобилей и агрегатов ведется индустриальным методом, при котором используются средства механизации и автоматизации трудоемких процессов: мойки, </a:t>
            </a:r>
            <a:r>
              <a:rPr lang="ru-RU" dirty="0" err="1"/>
              <a:t>дефектовки</a:t>
            </a:r>
            <a:r>
              <a:rPr lang="ru-RU" dirty="0"/>
              <a:t>, сборки, окраски, сушки и испытания </a:t>
            </a:r>
            <a:r>
              <a:rPr lang="ru-RU" dirty="0" smtClean="0"/>
              <a:t>изделий.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7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Шиномонтажные мастерские </a:t>
            </a:r>
            <a:r>
              <a:rPr lang="ru-RU" dirty="0"/>
              <a:t>оказывают услуги по монтажу и демонтажу шин, балансировке колес, а также устранению повреждений шин и дисков колес.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Производственная </a:t>
            </a:r>
            <a:r>
              <a:rPr lang="ru-RU" dirty="0"/>
              <a:t>программа рассматриваемых предприятий носит ярко выраженный сезонный характер. </a:t>
            </a:r>
            <a:r>
              <a:rPr lang="ru-RU" dirty="0" smtClean="0"/>
              <a:t>В </a:t>
            </a:r>
            <a:r>
              <a:rPr lang="ru-RU" dirty="0"/>
              <a:t>весенний и осенний периоды спрос на услуги максимальный и обусловлен заменой шин, пригодных для летней или зимней эксплуатации.</a:t>
            </a:r>
          </a:p>
        </p:txBody>
      </p:sp>
    </p:spTree>
    <p:extLst>
      <p:ext uri="{BB962C8B-B14F-4D97-AF65-F5344CB8AC3E}">
        <p14:creationId xmlns:p14="http://schemas.microsoft.com/office/powerpoint/2010/main" val="34050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Аккумуляторные зарядно-ремонтные станции </a:t>
            </a:r>
            <a:r>
              <a:rPr lang="ru-RU" dirty="0"/>
              <a:t>специализируются на ремонтах и восстановлении аккумуляторных батарей (АКБ), в том числе их зарядке.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Массовое </a:t>
            </a:r>
            <a:r>
              <a:rPr lang="ru-RU" dirty="0"/>
              <a:t>внедрение в конструкцию АТС необслуживаемых батарей, а также доступность в розничной сети недорогих по цене </a:t>
            </a:r>
            <a:r>
              <a:rPr lang="ru-RU" dirty="0" err="1"/>
              <a:t>пускозарядных</a:t>
            </a:r>
            <a:r>
              <a:rPr lang="ru-RU" dirty="0"/>
              <a:t> устройств связаны с постепенным исчезновением спроса на услуги рассматриваемых предприятий, что вынуждает их покинуть рынок сервисных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26448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Агрегатно-ремонтные </a:t>
            </a:r>
            <a:r>
              <a:rPr lang="ru-RU" b="1" dirty="0"/>
              <a:t>заводы </a:t>
            </a:r>
            <a:r>
              <a:rPr lang="ru-RU" dirty="0"/>
              <a:t>проводят обезличенный ремонт агрегатов АТС.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Данные </a:t>
            </a:r>
            <a:r>
              <a:rPr lang="ru-RU" dirty="0"/>
              <a:t>заводы на основе договоров с предприятиями автотранспортной отрасли комплектуют большие партии подлежащих ремонту однотипных изделий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позволяет использовать в производстве средства механизации и автоматизации для повышения его эффективности.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0197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Авторемонтные мастерские </a:t>
            </a:r>
            <a:r>
              <a:rPr lang="ru-RU" dirty="0"/>
              <a:t>специализируются на капитальном ремонте транспортных машин и их агрегатов, но в отличие от заводов имеют небольшую производственную программу. Это ограничивает использование средств автоматизации производственных процессов трудоемких операций.</a:t>
            </a:r>
          </a:p>
        </p:txBody>
      </p:sp>
    </p:spTree>
    <p:extLst>
      <p:ext uri="{BB962C8B-B14F-4D97-AF65-F5344CB8AC3E}">
        <p14:creationId xmlns:p14="http://schemas.microsoft.com/office/powerpoint/2010/main" val="39097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6048672" cy="6741368"/>
          </a:xfrm>
        </p:spPr>
      </p:pic>
    </p:spTree>
    <p:extLst>
      <p:ext uri="{BB962C8B-B14F-4D97-AF65-F5344CB8AC3E}">
        <p14:creationId xmlns:p14="http://schemas.microsoft.com/office/powerpoint/2010/main" val="36783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</a:t>
            </a:r>
            <a:r>
              <a:rPr lang="ru-RU" b="1" dirty="0"/>
              <a:t>Понятие производственно-технической базы </a:t>
            </a:r>
            <a:r>
              <a:rPr lang="ru-RU" b="1" dirty="0" smtClean="0"/>
              <a:t>(ПТБ) предприятия  </a:t>
            </a:r>
            <a:r>
              <a:rPr lang="ru-RU" b="1" dirty="0"/>
              <a:t>и формы ее развития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1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Недостатки </a:t>
            </a:r>
            <a:r>
              <a:rPr lang="ru-RU" dirty="0"/>
              <a:t>автомобильного транспорта состоят </a:t>
            </a:r>
            <a:r>
              <a:rPr lang="ru-RU" dirty="0" smtClean="0"/>
              <a:t>в</a:t>
            </a:r>
            <a:r>
              <a:rPr lang="ru-RU" dirty="0"/>
              <a:t> </a:t>
            </a:r>
            <a:r>
              <a:rPr lang="ru-RU" dirty="0" smtClean="0"/>
              <a:t>следующем</a:t>
            </a:r>
            <a:r>
              <a:rPr lang="en-US" dirty="0" smtClean="0"/>
              <a:t>:</a:t>
            </a:r>
            <a:endParaRPr lang="en-US" dirty="0"/>
          </a:p>
          <a:p>
            <a:pPr marL="514350" indent="-514350">
              <a:buAutoNum type="arabicParenR"/>
            </a:pPr>
            <a:r>
              <a:rPr lang="ru-RU" dirty="0" smtClean="0"/>
              <a:t>высокие </a:t>
            </a:r>
            <a:r>
              <a:rPr lang="ru-RU" b="1" dirty="0" smtClean="0"/>
              <a:t>тарифы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перевозки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514350" indent="-514350">
              <a:buAutoNum type="arabicParenR"/>
            </a:pPr>
            <a:r>
              <a:rPr lang="ru-RU" dirty="0" smtClean="0"/>
              <a:t>ограниченная </a:t>
            </a:r>
            <a:r>
              <a:rPr lang="ru-RU" dirty="0"/>
              <a:t>грузоподъемность автотранспортных средств </a:t>
            </a:r>
            <a:r>
              <a:rPr lang="ru-RU" dirty="0" smtClean="0"/>
              <a:t>требует </a:t>
            </a:r>
            <a:r>
              <a:rPr lang="ru-RU" dirty="0"/>
              <a:t>использования большого их </a:t>
            </a:r>
            <a:r>
              <a:rPr lang="ru-RU" b="1" dirty="0"/>
              <a:t>количества </a:t>
            </a:r>
            <a:r>
              <a:rPr lang="ru-RU" dirty="0"/>
              <a:t>при выполнении значительных объемов транспортной </a:t>
            </a:r>
            <a:r>
              <a:rPr lang="ru-RU" dirty="0" smtClean="0"/>
              <a:t>работы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514350" indent="-514350">
              <a:buAutoNum type="arabicParenR"/>
            </a:pPr>
            <a:r>
              <a:rPr lang="ru-RU" dirty="0" smtClean="0"/>
              <a:t>недостаточно </a:t>
            </a:r>
            <a:r>
              <a:rPr lang="ru-RU" dirty="0"/>
              <a:t>развитая </a:t>
            </a:r>
            <a:r>
              <a:rPr lang="ru-RU" b="1" dirty="0"/>
              <a:t>дорожная сеть </a:t>
            </a:r>
            <a:r>
              <a:rPr lang="ru-RU" dirty="0"/>
              <a:t>не позволяет в полной мере использовать автомобильный подвижной состав в транспортном процессе. </a:t>
            </a:r>
          </a:p>
        </p:txBody>
      </p:sp>
    </p:spTree>
    <p:extLst>
      <p:ext uri="{BB962C8B-B14F-4D97-AF65-F5344CB8AC3E}">
        <p14:creationId xmlns:p14="http://schemas.microsoft.com/office/powerpoint/2010/main" val="29222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Производственно-техническая база </a:t>
            </a:r>
            <a:r>
              <a:rPr lang="ru-RU" b="1" dirty="0"/>
              <a:t>(ПТБ)</a:t>
            </a:r>
            <a:r>
              <a:rPr lang="ru-RU" dirty="0"/>
              <a:t> предприятий автомобильного транспорта </a:t>
            </a:r>
            <a:r>
              <a:rPr lang="ru-RU" dirty="0" smtClean="0"/>
              <a:t>-  совокупность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зданий</a:t>
            </a:r>
            <a:r>
              <a:rPr lang="ru-RU" dirty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сооружений</a:t>
            </a:r>
            <a:r>
              <a:rPr lang="ru-RU" dirty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оборудования</a:t>
            </a:r>
            <a:r>
              <a:rPr lang="ru-RU" dirty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технологической оснастки,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инструмента </a:t>
            </a:r>
          </a:p>
          <a:p>
            <a:pPr marL="0" indent="0">
              <a:buNone/>
            </a:pPr>
            <a:r>
              <a:rPr lang="ru-RU" dirty="0" smtClean="0"/>
              <a:t>для  ТО</a:t>
            </a:r>
            <a:r>
              <a:rPr lang="ru-RU" dirty="0"/>
              <a:t>, ТР </a:t>
            </a:r>
            <a:r>
              <a:rPr lang="ru-RU" dirty="0" smtClean="0"/>
              <a:t>и хранения </a:t>
            </a:r>
            <a:r>
              <a:rPr lang="ru-RU" dirty="0"/>
              <a:t>подвижного состава. </a:t>
            </a:r>
          </a:p>
        </p:txBody>
      </p:sp>
    </p:spTree>
    <p:extLst>
      <p:ext uri="{BB962C8B-B14F-4D97-AF65-F5344CB8AC3E}">
        <p14:creationId xmlns:p14="http://schemas.microsoft.com/office/powerpoint/2010/main" val="3548930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Структура основных производственных фондов </a:t>
            </a:r>
            <a:r>
              <a:rPr lang="ru-RU" dirty="0"/>
              <a:t>АТП </a:t>
            </a:r>
            <a:r>
              <a:rPr lang="ru-RU" dirty="0" smtClean="0"/>
              <a:t>включает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Здания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Сооружения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Машины</a:t>
            </a:r>
            <a:r>
              <a:rPr lang="ru-RU" dirty="0"/>
              <a:t>, оборудование, инструмент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Транспортные </a:t>
            </a:r>
            <a:r>
              <a:rPr lang="ru-RU" dirty="0"/>
              <a:t>средства </a:t>
            </a:r>
          </a:p>
        </p:txBody>
      </p:sp>
    </p:spTree>
    <p:extLst>
      <p:ext uri="{BB962C8B-B14F-4D97-AF65-F5344CB8AC3E}">
        <p14:creationId xmlns:p14="http://schemas.microsoft.com/office/powerpoint/2010/main" val="3678853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АТП доля зданий, сооружений, машин, оборудования и инструмента в структуре основных производственных фондов должна составлять не менее 50 %,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противном случае </a:t>
            </a:r>
            <a:r>
              <a:rPr lang="ru-RU" b="1" dirty="0"/>
              <a:t>оснащенность и уровень механизации</a:t>
            </a:r>
            <a:r>
              <a:rPr lang="ru-RU" dirty="0"/>
              <a:t> производственных процессов ТО и ТР не соответствуют современным требованиям. </a:t>
            </a:r>
          </a:p>
        </p:txBody>
      </p:sp>
    </p:spTree>
    <p:extLst>
      <p:ext uri="{BB962C8B-B14F-4D97-AF65-F5344CB8AC3E}">
        <p14:creationId xmlns:p14="http://schemas.microsoft.com/office/powerpoint/2010/main" val="23761440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структуру основных производственных фондов СТОА транспортные средства не входят, так как их производственно-хозяйственная деятельность связана с оказанием </a:t>
            </a:r>
            <a:r>
              <a:rPr lang="ru-RU" b="1" dirty="0"/>
              <a:t>сервисных услуг</a:t>
            </a:r>
            <a:r>
              <a:rPr lang="ru-RU" dirty="0"/>
              <a:t>, а не с </a:t>
            </a:r>
            <a:r>
              <a:rPr lang="ru-RU" dirty="0" smtClean="0"/>
              <a:t>транспортными </a:t>
            </a:r>
            <a:r>
              <a:rPr lang="ru-RU" dirty="0"/>
              <a:t>перевозками.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Рассмотрим </a:t>
            </a:r>
            <a:r>
              <a:rPr lang="ru-RU" dirty="0"/>
              <a:t>более подробно каждую составляющую ПТБ предприятий автомобильного транспорта. </a:t>
            </a:r>
          </a:p>
        </p:txBody>
      </p:sp>
    </p:spTree>
    <p:extLst>
      <p:ext uri="{BB962C8B-B14F-4D97-AF65-F5344CB8AC3E}">
        <p14:creationId xmlns:p14="http://schemas.microsoft.com/office/powerpoint/2010/main" val="1604000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К </a:t>
            </a:r>
            <a:r>
              <a:rPr lang="ru-RU" b="1" dirty="0"/>
              <a:t>зданиям </a:t>
            </a:r>
            <a:r>
              <a:rPr lang="ru-RU" dirty="0" smtClean="0"/>
              <a:t>относят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производственные</a:t>
            </a:r>
            <a:r>
              <a:rPr lang="en-US" dirty="0" smtClean="0"/>
              <a:t> </a:t>
            </a:r>
            <a:r>
              <a:rPr lang="ru-RU" dirty="0"/>
              <a:t>помещения</a:t>
            </a:r>
            <a:r>
              <a:rPr lang="ru-RU" dirty="0" smtClean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административные</a:t>
            </a:r>
            <a:r>
              <a:rPr lang="en-US" dirty="0" smtClean="0"/>
              <a:t> </a:t>
            </a:r>
            <a:r>
              <a:rPr lang="ru-RU" dirty="0"/>
              <a:t>помещения</a:t>
            </a:r>
            <a:r>
              <a:rPr lang="ru-RU" dirty="0" smtClean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бытовые </a:t>
            </a:r>
            <a:r>
              <a:rPr lang="ru-RU" dirty="0"/>
              <a:t>помещения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складские </a:t>
            </a:r>
            <a:r>
              <a:rPr lang="ru-RU" dirty="0"/>
              <a:t>помещения,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/>
              <a:t>стоянки </a:t>
            </a:r>
            <a:r>
              <a:rPr lang="ru-RU" dirty="0" smtClean="0"/>
              <a:t>автомобилей (крытые </a:t>
            </a:r>
            <a:r>
              <a:rPr lang="ru-RU" dirty="0"/>
              <a:t>и </a:t>
            </a:r>
            <a:r>
              <a:rPr lang="ru-RU" dirty="0" smtClean="0"/>
              <a:t>подземные). 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современных предприятиях автотранспортного комплекса для уменьшения их стоимости находят применение здания, построенные из </a:t>
            </a:r>
            <a:r>
              <a:rPr lang="ru-RU" b="1" dirty="0"/>
              <a:t>легких модульных конструкций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Несущий </a:t>
            </a:r>
            <a:r>
              <a:rPr lang="ru-RU" dirty="0"/>
              <a:t>каркас таких зданий выполнен из стандартного металлического профиля или железобетона и для унификации имеет стандартную </a:t>
            </a:r>
            <a:r>
              <a:rPr lang="ru-RU" b="1" dirty="0"/>
              <a:t>сетку колонн размерами 12×12 м или 12×18 м.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Стены </a:t>
            </a:r>
            <a:r>
              <a:rPr lang="ru-RU" dirty="0"/>
              <a:t>и внутренние перегородки изготавливают из </a:t>
            </a:r>
            <a:r>
              <a:rPr lang="ru-RU" b="1" dirty="0" smtClean="0"/>
              <a:t>сэндвич-панелей </a:t>
            </a:r>
            <a:r>
              <a:rPr lang="ru-RU" dirty="0"/>
              <a:t>толщиной 100 ‒ 150 мм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Такой </a:t>
            </a:r>
            <a:r>
              <a:rPr lang="ru-RU" dirty="0"/>
              <a:t>способ строительства промышленных зданий в два-три раза дешевле капитального строительства и требует гораздо меньше времени на их возведение.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8500774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Сэндвич-пане́ль</a:t>
            </a:r>
            <a:r>
              <a:rPr lang="ru-RU" dirty="0"/>
              <a:t> </a:t>
            </a:r>
            <a:r>
              <a:rPr lang="ru-RU" dirty="0" smtClean="0"/>
              <a:t> —</a:t>
            </a:r>
            <a:r>
              <a:rPr lang="ru-RU" dirty="0"/>
              <a:t> строительный материал, имеющий трёхслойную структуру, состоящую из двух листов жёсткого материала </a:t>
            </a:r>
            <a:r>
              <a:rPr lang="ru-RU" dirty="0" smtClean="0"/>
              <a:t> (</a:t>
            </a:r>
            <a:r>
              <a:rPr lang="ru-RU" dirty="0"/>
              <a:t>металл, </a:t>
            </a:r>
            <a:r>
              <a:rPr lang="ru-RU" dirty="0" smtClean="0"/>
              <a:t>ПВХ, ДВП, </a:t>
            </a:r>
            <a:r>
              <a:rPr lang="ru-RU" dirty="0"/>
              <a:t>магнезитовая плита) и слоя утеплителя между </a:t>
            </a:r>
            <a:r>
              <a:rPr lang="ru-RU" dirty="0" smtClean="0"/>
              <a:t>ними. </a:t>
            </a:r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/>
              <a:t>детали сэндвич-панелей склеиваются между собой с помощью горячего или холодного прессования.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 зависимости от назначения выделяются кровельные и стеновые панели.</a:t>
            </a:r>
          </a:p>
        </p:txBody>
      </p:sp>
    </p:spTree>
    <p:extLst>
      <p:ext uri="{BB962C8B-B14F-4D97-AF65-F5344CB8AC3E}">
        <p14:creationId xmlns:p14="http://schemas.microsoft.com/office/powerpoint/2010/main" val="1818769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667"/>
            <a:ext cx="8208912" cy="568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3751" y="6128429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Пример использования сэндвич-панелей (вертикальная раскладка) в строительстве промышленного здания.</a:t>
            </a:r>
          </a:p>
        </p:txBody>
      </p:sp>
    </p:spTree>
    <p:extLst>
      <p:ext uri="{BB962C8B-B14F-4D97-AF65-F5344CB8AC3E}">
        <p14:creationId xmlns:p14="http://schemas.microsoft.com/office/powerpoint/2010/main" val="26352362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Сооружения</a:t>
            </a:r>
            <a:r>
              <a:rPr lang="en-US" b="1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обустроенные </a:t>
            </a:r>
            <a:r>
              <a:rPr lang="ru-RU" dirty="0"/>
              <a:t>открытые </a:t>
            </a:r>
            <a:r>
              <a:rPr lang="ru-RU" dirty="0" smtClean="0"/>
              <a:t>стоянки,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навесы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площадки </a:t>
            </a:r>
          </a:p>
          <a:p>
            <a:pPr marL="514350" indent="-514350">
              <a:buAutoNum type="arabicParenR"/>
            </a:pPr>
            <a:r>
              <a:rPr lang="ru-RU" dirty="0" smtClean="0"/>
              <a:t>дороги </a:t>
            </a:r>
            <a:r>
              <a:rPr lang="ru-RU" dirty="0"/>
              <a:t>на территории предприятия, имеющие </a:t>
            </a:r>
            <a:r>
              <a:rPr lang="ru-RU" dirty="0" err="1"/>
              <a:t>асфальто</a:t>
            </a:r>
            <a:r>
              <a:rPr lang="ru-RU" dirty="0"/>
              <a:t>-бетонное или другого вида покрытие,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хранилища </a:t>
            </a:r>
            <a:r>
              <a:rPr lang="ru-RU" dirty="0"/>
              <a:t>топлива,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водонапорные </a:t>
            </a:r>
            <a:r>
              <a:rPr lang="ru-RU" dirty="0"/>
              <a:t>башни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водохранилища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196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эксплуатации АТС в условиях холодного климата </a:t>
            </a:r>
            <a:r>
              <a:rPr lang="ru-RU" b="1" dirty="0"/>
              <a:t>открытая стоянка </a:t>
            </a:r>
            <a:r>
              <a:rPr lang="ru-RU" dirty="0"/>
              <a:t>АТП может иметь централизованный </a:t>
            </a:r>
            <a:r>
              <a:rPr lang="ru-RU" b="1" dirty="0" smtClean="0"/>
              <a:t>подогрев</a:t>
            </a:r>
            <a:r>
              <a:rPr lang="ru-RU" dirty="0" smtClean="0"/>
              <a:t> </a:t>
            </a:r>
            <a:r>
              <a:rPr lang="ru-RU" dirty="0"/>
              <a:t>силового агрегата каждого автомобиле-места хранения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На территории  предприятий автотранспортного комплекса помимо стоянок подвижного состава должны быть предусмотрены </a:t>
            </a:r>
            <a:r>
              <a:rPr lang="ru-RU" b="1" dirty="0"/>
              <a:t>площадки для хранения транспортных машин клиентов и сотрудников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3498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Заправка топливом автомобильной техники на АТП может быть осуществлена из собственных </a:t>
            </a:r>
            <a:r>
              <a:rPr lang="ru-RU" b="1" dirty="0"/>
              <a:t>хранилищ</a:t>
            </a:r>
            <a:r>
              <a:rPr lang="ru-RU" dirty="0"/>
              <a:t>, что </a:t>
            </a:r>
            <a:r>
              <a:rPr lang="ru-RU" dirty="0" smtClean="0"/>
              <a:t>выгоднее </a:t>
            </a:r>
            <a:r>
              <a:rPr lang="ru-RU" dirty="0"/>
              <a:t>для организации ввиду закупок нефтепродуктов по оптовым ценам.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Кроме </a:t>
            </a:r>
            <a:r>
              <a:rPr lang="ru-RU" dirty="0"/>
              <a:t>того, упрощаются процессы учета и контроля потребления топлива подвижным составом.</a:t>
            </a:r>
          </a:p>
        </p:txBody>
      </p:sp>
    </p:spTree>
    <p:extLst>
      <p:ext uri="{BB962C8B-B14F-4D97-AF65-F5344CB8AC3E}">
        <p14:creationId xmlns:p14="http://schemas.microsoft.com/office/powerpoint/2010/main" val="28810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Для </a:t>
            </a:r>
            <a:r>
              <a:rPr lang="ru-RU" b="1" dirty="0"/>
              <a:t>обеспечения</a:t>
            </a:r>
            <a:r>
              <a:rPr lang="ru-RU" dirty="0"/>
              <a:t> возможности эксплуатации транспортных машин, безотказной их работы в течение всего срока полезного использования должна быть развита </a:t>
            </a:r>
            <a:r>
              <a:rPr lang="ru-RU" b="1" dirty="0"/>
              <a:t>производственно-техническая инфраструктура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60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Водонапорные башни </a:t>
            </a:r>
            <a:r>
              <a:rPr lang="ru-RU" dirty="0"/>
              <a:t>и </a:t>
            </a:r>
            <a:r>
              <a:rPr lang="ru-RU" b="1" dirty="0"/>
              <a:t>водохранилища</a:t>
            </a:r>
            <a:r>
              <a:rPr lang="ru-RU" dirty="0"/>
              <a:t> необходимы для снабжения предприятий водой для производственных и технических нужд, а также их очистки после потребления. Вода используется для уборочно-моечных работ АТС и в процессе </a:t>
            </a:r>
            <a:r>
              <a:rPr lang="ru-RU" dirty="0" err="1"/>
              <a:t>дефектовки</a:t>
            </a:r>
            <a:r>
              <a:rPr lang="ru-RU" dirty="0"/>
              <a:t> узлов  и агрегатов при их ремонте. Кроме того, ремонтные и вспомогательные производственные рабочие потребляют воду для личной гигиены.</a:t>
            </a:r>
          </a:p>
        </p:txBody>
      </p:sp>
    </p:spTree>
    <p:extLst>
      <p:ext uri="{BB962C8B-B14F-4D97-AF65-F5344CB8AC3E}">
        <p14:creationId xmlns:p14="http://schemas.microsoft.com/office/powerpoint/2010/main" val="17093844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Передаточные устройства</a:t>
            </a:r>
            <a:r>
              <a:rPr lang="en-US" b="1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наружные </a:t>
            </a:r>
            <a:r>
              <a:rPr lang="ru-RU" dirty="0"/>
              <a:t>электросети,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трубопроводы</a:t>
            </a:r>
            <a:r>
              <a:rPr lang="ru-RU" dirty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силовые </a:t>
            </a:r>
            <a:r>
              <a:rPr lang="ru-RU" dirty="0"/>
              <a:t>машины (электродвигатели, передвижные электростанции, компрессоры),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вычислительная </a:t>
            </a:r>
            <a:r>
              <a:rPr lang="ru-RU" dirty="0"/>
              <a:t>техника.</a:t>
            </a:r>
          </a:p>
        </p:txBody>
      </p:sp>
    </p:spTree>
    <p:extLst>
      <p:ext uri="{BB962C8B-B14F-4D97-AF65-F5344CB8AC3E}">
        <p14:creationId xmlns:p14="http://schemas.microsoft.com/office/powerpoint/2010/main" val="4155868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Тепло-, водо- и энергоснабжение </a:t>
            </a:r>
            <a:r>
              <a:rPr lang="ru-RU" dirty="0"/>
              <a:t>предприятий автотранспортной отрасли осуществляется преимущественно от внешних городских сетей.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исключительных случаях и при значительном удалении от существующих коммуникаций организации имеют свои тепловые узлы, силовые трансформаторы и системы подачи воды из скважин и колодцев для водоснабжения.</a:t>
            </a:r>
          </a:p>
        </p:txBody>
      </p:sp>
    </p:spTree>
    <p:extLst>
      <p:ext uri="{BB962C8B-B14F-4D97-AF65-F5344CB8AC3E}">
        <p14:creationId xmlns:p14="http://schemas.microsoft.com/office/powerpoint/2010/main" val="18130373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Силовые машины </a:t>
            </a:r>
            <a:r>
              <a:rPr lang="ru-RU" dirty="0"/>
              <a:t>служат источником механической энергии технологического оборудования на предприятиях автотранспортного комплекса, используемых для реализации основного и вспомогательного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12577225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Оборудование</a:t>
            </a:r>
            <a:r>
              <a:rPr lang="ru-RU" dirty="0"/>
              <a:t> ‒ это </a:t>
            </a:r>
            <a:r>
              <a:rPr lang="ru-RU" dirty="0" smtClean="0"/>
              <a:t>совокупность</a:t>
            </a:r>
            <a:r>
              <a:rPr lang="en-US" dirty="0" smtClean="0"/>
              <a:t>: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механизмов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станков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приборов,  </a:t>
            </a:r>
          </a:p>
          <a:p>
            <a:pPr marL="514350" indent="-514350">
              <a:buAutoNum type="arabicParenR"/>
            </a:pPr>
            <a:r>
              <a:rPr lang="ru-RU" dirty="0" smtClean="0"/>
              <a:t>устройств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необходимых </a:t>
            </a:r>
            <a:r>
              <a:rPr lang="ru-RU" dirty="0"/>
              <a:t>для выполнения определенных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13440456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Оборудование подразделяется на: 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технологическое </a:t>
            </a:r>
            <a:r>
              <a:rPr lang="ru-RU" dirty="0"/>
              <a:t>‒ </a:t>
            </a:r>
            <a:r>
              <a:rPr lang="ru-RU" dirty="0" smtClean="0"/>
              <a:t>специализированное </a:t>
            </a:r>
            <a:r>
              <a:rPr lang="ru-RU" dirty="0"/>
              <a:t>для выполнения работ по ТО и ремонту автомобилей (гайковерты, механизированные съемники);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b="1" dirty="0" smtClean="0"/>
              <a:t>подъемно-осмотровое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канавные</a:t>
            </a:r>
            <a:r>
              <a:rPr lang="ru-RU" dirty="0"/>
              <a:t>, двух-, четырех- и </a:t>
            </a:r>
            <a:r>
              <a:rPr lang="ru-RU" dirty="0" err="1"/>
              <a:t>шестистоечные</a:t>
            </a:r>
            <a:r>
              <a:rPr lang="ru-RU" dirty="0"/>
              <a:t> </a:t>
            </a:r>
            <a:r>
              <a:rPr lang="ru-RU" dirty="0" smtClean="0"/>
              <a:t>подъемники</a:t>
            </a:r>
            <a:r>
              <a:rPr lang="en-US" dirty="0" smtClean="0"/>
              <a:t>;</a:t>
            </a:r>
            <a:r>
              <a:rPr lang="ru-RU" dirty="0" smtClean="0"/>
              <a:t>  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подъемно-транспортное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тележки</a:t>
            </a:r>
            <a:r>
              <a:rPr lang="ru-RU" dirty="0"/>
              <a:t>, тельферы, трансмиссионные стойки и др</a:t>
            </a:r>
            <a:r>
              <a:rPr lang="ru-RU" dirty="0" smtClean="0"/>
              <a:t>.;  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контрольно-диагностическое</a:t>
            </a:r>
            <a:r>
              <a:rPr lang="en-US" dirty="0" smtClean="0"/>
              <a:t> - </a:t>
            </a:r>
            <a:r>
              <a:rPr lang="ru-RU" dirty="0" smtClean="0"/>
              <a:t>используемое </a:t>
            </a:r>
            <a:r>
              <a:rPr lang="ru-RU" dirty="0"/>
              <a:t>при инструментальном контроле технического состояния АТС (</a:t>
            </a:r>
            <a:r>
              <a:rPr lang="ru-RU" dirty="0" err="1"/>
              <a:t>люфтомеры</a:t>
            </a:r>
            <a:r>
              <a:rPr lang="ru-RU" dirty="0"/>
              <a:t>, тормозные стенды, </a:t>
            </a:r>
            <a:r>
              <a:rPr lang="ru-RU" dirty="0" err="1"/>
              <a:t>мотортестеры</a:t>
            </a:r>
            <a:r>
              <a:rPr lang="ru-RU" dirty="0"/>
              <a:t>, газоанализаторы и др.); 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b="1" dirty="0" smtClean="0"/>
              <a:t>смазочно-заправочное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err="1" smtClean="0"/>
              <a:t>воздухо</a:t>
            </a:r>
            <a:r>
              <a:rPr lang="ru-RU" dirty="0" smtClean="0"/>
              <a:t>- </a:t>
            </a:r>
            <a:r>
              <a:rPr lang="ru-RU" dirty="0"/>
              <a:t>и маслораздаточные колонки, баки для сбора масла, </a:t>
            </a:r>
            <a:r>
              <a:rPr lang="ru-RU" dirty="0" err="1"/>
              <a:t>маслонагнетатели</a:t>
            </a:r>
            <a:r>
              <a:rPr lang="ru-RU" dirty="0"/>
              <a:t> и т. п</a:t>
            </a:r>
            <a:r>
              <a:rPr lang="ru-RU" dirty="0" smtClean="0"/>
              <a:t>.; 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моечно-уборочное </a:t>
            </a:r>
            <a:r>
              <a:rPr lang="en-US" b="1" dirty="0" smtClean="0"/>
              <a:t> - </a:t>
            </a:r>
            <a:r>
              <a:rPr lang="ru-RU" dirty="0" smtClean="0"/>
              <a:t>моечные </a:t>
            </a:r>
            <a:r>
              <a:rPr lang="ru-RU" dirty="0"/>
              <a:t>машины, аппараты мойки высокого давления, пылесосы, очистные сооружения и др</a:t>
            </a:r>
            <a:r>
              <a:rPr lang="ru-RU" dirty="0" smtClean="0"/>
              <a:t>.;  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шиномонтажное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шиномонтажные </a:t>
            </a:r>
            <a:r>
              <a:rPr lang="ru-RU" dirty="0"/>
              <a:t>и балансировочные стенды, установки для правки колесных дисков, вулканизаторы и т. п.);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b="1" dirty="0" smtClean="0"/>
              <a:t>окрасочное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диспенсеры</a:t>
            </a:r>
            <a:r>
              <a:rPr lang="en-US" dirty="0" smtClean="0"/>
              <a:t> (</a:t>
            </a:r>
            <a:r>
              <a:rPr lang="ru-RU" dirty="0" smtClean="0"/>
              <a:t>дозаторы</a:t>
            </a:r>
            <a:r>
              <a:rPr lang="en-US" dirty="0" smtClean="0"/>
              <a:t>)</a:t>
            </a:r>
            <a:r>
              <a:rPr lang="ru-RU" dirty="0" smtClean="0"/>
              <a:t>, </a:t>
            </a:r>
            <a:r>
              <a:rPr lang="ru-RU" dirty="0"/>
              <a:t>окрасочные камеры, стапели и др</a:t>
            </a:r>
            <a:r>
              <a:rPr lang="ru-RU" dirty="0" smtClean="0"/>
              <a:t>.;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универсальное</a:t>
            </a:r>
            <a:r>
              <a:rPr lang="ru-RU" dirty="0" smtClean="0"/>
              <a:t> </a:t>
            </a:r>
            <a:r>
              <a:rPr lang="ru-RU" dirty="0"/>
              <a:t>(общего назначения</a:t>
            </a:r>
            <a:r>
              <a:rPr lang="ru-RU" dirty="0" smtClean="0"/>
              <a:t>)</a:t>
            </a:r>
            <a:r>
              <a:rPr lang="en-US" dirty="0" smtClean="0"/>
              <a:t> -</a:t>
            </a:r>
            <a:r>
              <a:rPr lang="ru-RU" dirty="0" smtClean="0"/>
              <a:t> </a:t>
            </a:r>
            <a:r>
              <a:rPr lang="ru-RU" dirty="0"/>
              <a:t>используемое при сервисе автомобилей: станки, прессы, сварочное оборудование, кран-балки.</a:t>
            </a:r>
          </a:p>
        </p:txBody>
      </p:sp>
    </p:spTree>
    <p:extLst>
      <p:ext uri="{BB962C8B-B14F-4D97-AF65-F5344CB8AC3E}">
        <p14:creationId xmlns:p14="http://schemas.microsoft.com/office/powerpoint/2010/main" val="16281467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настоящее время уровень развития ПТБ предприятий автомобильного транспорта не соответствует темпам роста парка автомобилей.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Ежегодный </a:t>
            </a:r>
            <a:r>
              <a:rPr lang="ru-RU" dirty="0"/>
              <a:t>прирост парка АТС на   3 ‒ 5 % привел к тому, что в среднем в </a:t>
            </a:r>
            <a:r>
              <a:rPr lang="ru-RU" dirty="0" smtClean="0"/>
              <a:t>РФ </a:t>
            </a:r>
            <a:r>
              <a:rPr lang="ru-RU" dirty="0"/>
              <a:t>обеспеченность АТП производственными площадями составляет 50 ‒ 65 %, постами для ТО и ТР ‒ 60 ‒ 70 % от норматива, а уровень оснащенности производства средствами механизации процессов ТО и ТР менее </a:t>
            </a:r>
            <a:r>
              <a:rPr lang="ru-RU" dirty="0" smtClean="0"/>
              <a:t>30 </a:t>
            </a:r>
            <a:r>
              <a:rPr lang="ru-RU" dirty="0"/>
              <a:t>%.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сложившихся условиях наблюдаются </a:t>
            </a:r>
            <a:r>
              <a:rPr lang="ru-RU" b="1" dirty="0"/>
              <a:t>увеличение продолжительности простоев автомобилей в ожидании ТО и ТР и рост удельных эксплуатационных затрат </a:t>
            </a:r>
            <a:r>
              <a:rPr lang="ru-RU" dirty="0"/>
              <a:t>на поддержание их в технически исправном состоянии. </a:t>
            </a:r>
          </a:p>
        </p:txBody>
      </p:sp>
    </p:spTree>
    <p:extLst>
      <p:ext uri="{BB962C8B-B14F-4D97-AF65-F5344CB8AC3E}">
        <p14:creationId xmlns:p14="http://schemas.microsoft.com/office/powerpoint/2010/main" val="8875956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Специалисты предлагают следующие варианты развития </a:t>
            </a:r>
            <a:r>
              <a:rPr lang="ru-RU" dirty="0" smtClean="0"/>
              <a:t>ПТИ предприятий </a:t>
            </a:r>
            <a:r>
              <a:rPr lang="ru-RU" dirty="0"/>
              <a:t>автомобильного транспорта 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1-й </a:t>
            </a:r>
            <a:r>
              <a:rPr lang="ru-RU" dirty="0"/>
              <a:t>вариант – </a:t>
            </a:r>
            <a:r>
              <a:rPr lang="ru-RU" b="1" dirty="0"/>
              <a:t>совершенствование существующей ПТБ </a:t>
            </a:r>
            <a:r>
              <a:rPr lang="ru-RU" dirty="0"/>
              <a:t>без существенного изменения ее структуры и принципов функционирования.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этом могут быть предусмотрены </a:t>
            </a:r>
            <a:r>
              <a:rPr lang="ru-RU" b="1" dirty="0" smtClean="0"/>
              <a:t>реконструкция</a:t>
            </a:r>
            <a:r>
              <a:rPr lang="ru-RU" dirty="0" smtClean="0"/>
              <a:t> и </a:t>
            </a:r>
            <a:r>
              <a:rPr lang="ru-RU" b="1" dirty="0" smtClean="0"/>
              <a:t>техническое перевооружение </a:t>
            </a:r>
            <a:r>
              <a:rPr lang="ru-RU" dirty="0" smtClean="0"/>
              <a:t>предприятия с доведением его технической оснащенности до нормативов, </a:t>
            </a:r>
            <a:r>
              <a:rPr lang="ru-RU" b="1" dirty="0" smtClean="0"/>
              <a:t>специализация и кооперация </a:t>
            </a:r>
            <a:r>
              <a:rPr lang="ru-RU" dirty="0" smtClean="0"/>
              <a:t>по проведению ТО и ТР, частичная кооперация с авторемонтными заводами, совершенствование </a:t>
            </a:r>
            <a:r>
              <a:rPr lang="ru-RU" b="1" dirty="0" smtClean="0"/>
              <a:t>методов управления предприятием</a:t>
            </a:r>
            <a:r>
              <a:rPr lang="ru-RU" dirty="0" smtClean="0"/>
              <a:t>;  </a:t>
            </a:r>
          </a:p>
        </p:txBody>
      </p:sp>
    </p:spTree>
    <p:extLst>
      <p:ext uri="{BB962C8B-B14F-4D97-AF65-F5344CB8AC3E}">
        <p14:creationId xmlns:p14="http://schemas.microsoft.com/office/powerpoint/2010/main" val="10195093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2-й вариант – создание развитой </a:t>
            </a:r>
            <a:r>
              <a:rPr lang="ru-RU" b="1" dirty="0"/>
              <a:t>системы специализации и кооперации производства ТО и ТР </a:t>
            </a:r>
            <a:r>
              <a:rPr lang="ru-RU" dirty="0"/>
              <a:t>главным образом для автотранспорта общего пользования.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этом предусматриваются специализация и кооперация АТП и ремонтных заводов и доведение их до оптимальной степени;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8322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3-й вариант – организация ПТБ на основе </a:t>
            </a:r>
            <a:r>
              <a:rPr lang="ru-RU" b="1" dirty="0"/>
              <a:t>специализации и кооперации производства на региональном уровне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существу, </a:t>
            </a:r>
            <a:r>
              <a:rPr lang="ru-RU" dirty="0"/>
              <a:t>это новое строительство сети АТП и </a:t>
            </a:r>
            <a:r>
              <a:rPr lang="ru-RU" dirty="0" err="1"/>
              <a:t>автообслуживающих</a:t>
            </a:r>
            <a:r>
              <a:rPr lang="ru-RU" dirty="0"/>
              <a:t> предприятий.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55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Инфраструктура</a:t>
            </a:r>
            <a:r>
              <a:rPr lang="ru-RU" dirty="0" smtClean="0"/>
              <a:t> - </a:t>
            </a:r>
            <a:r>
              <a:rPr lang="ru-RU" dirty="0"/>
              <a:t>комплекс взаимосвязанных обслуживающих структур, составляющих и/или </a:t>
            </a:r>
            <a:r>
              <a:rPr lang="ru-RU" b="1" dirty="0"/>
              <a:t>обеспечивающих</a:t>
            </a:r>
            <a:r>
              <a:rPr lang="ru-RU" dirty="0"/>
              <a:t> основу для решения проблемы (задачи).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Законодательство </a:t>
            </a:r>
            <a:r>
              <a:rPr lang="ru-RU" dirty="0"/>
              <a:t>Российской Федерации определяет </a:t>
            </a:r>
            <a:r>
              <a:rPr lang="ru-RU" b="1" dirty="0"/>
              <a:t>инженерную, транспортную и социальную </a:t>
            </a:r>
            <a:r>
              <a:rPr lang="ru-RU" dirty="0"/>
              <a:t>инфраструктуры как </a:t>
            </a:r>
            <a:r>
              <a:rPr lang="ru-RU" dirty="0" smtClean="0"/>
              <a:t>комплекс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сооружений и </a:t>
            </a:r>
            <a:r>
              <a:rPr lang="ru-RU" dirty="0"/>
              <a:t>коммуникаций транспорта</a:t>
            </a:r>
            <a:r>
              <a:rPr lang="ru-RU" dirty="0" smtClean="0"/>
              <a:t>,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связи</a:t>
            </a:r>
            <a:r>
              <a:rPr lang="ru-RU" dirty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инженерного </a:t>
            </a:r>
            <a:r>
              <a:rPr lang="ru-RU" dirty="0"/>
              <a:t>оборудования,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объектов </a:t>
            </a:r>
            <a:r>
              <a:rPr lang="ru-RU" dirty="0"/>
              <a:t>социального и культурно-бытового </a:t>
            </a:r>
            <a:r>
              <a:rPr lang="ru-RU" b="1" dirty="0"/>
              <a:t>обслуживания</a:t>
            </a:r>
            <a:r>
              <a:rPr lang="ru-RU" dirty="0"/>
              <a:t> населения, обеспечивающий устойчивое развитие и функционирование поселений и </a:t>
            </a:r>
            <a:r>
              <a:rPr lang="ru-RU" dirty="0" smtClean="0"/>
              <a:t>межселенных территорий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4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Реальным и экономически оправданным путем развития ПТБ является </a:t>
            </a:r>
            <a:r>
              <a:rPr lang="ru-RU" b="1" dirty="0"/>
              <a:t>последовательная</a:t>
            </a:r>
            <a:r>
              <a:rPr lang="ru-RU" dirty="0"/>
              <a:t> реализация рассмотренных выше вариантов.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Выполнение </a:t>
            </a:r>
            <a:r>
              <a:rPr lang="ru-RU" dirty="0"/>
              <a:t>каждого из них способствует постепенному росту рентабельности предприятий, </a:t>
            </a:r>
            <a:r>
              <a:rPr lang="ru-RU" b="1" dirty="0"/>
              <a:t>накоплению капитала </a:t>
            </a:r>
            <a:r>
              <a:rPr lang="ru-RU" dirty="0"/>
              <a:t>для последующего развития, росту кооперативных связей и постепенному достижению показателей 3-го варианта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34342181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Развитие ПТБ предприятий автотранспортного комплекса может осуществляться в </a:t>
            </a:r>
            <a:r>
              <a:rPr lang="ru-RU" dirty="0" smtClean="0"/>
              <a:t>результате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нового </a:t>
            </a:r>
            <a:r>
              <a:rPr lang="ru-RU" dirty="0"/>
              <a:t>строительства,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расширения</a:t>
            </a:r>
            <a:r>
              <a:rPr lang="ru-RU" dirty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реконструкции,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технического </a:t>
            </a:r>
            <a:r>
              <a:rPr lang="ru-RU" dirty="0"/>
              <a:t>перевооружения.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Более </a:t>
            </a:r>
            <a:r>
              <a:rPr lang="ru-RU" dirty="0"/>
              <a:t>детально рассмотрим указанные формы развития основных производственных фондов АТП и СТОА. </a:t>
            </a:r>
          </a:p>
        </p:txBody>
      </p:sp>
    </p:spTree>
    <p:extLst>
      <p:ext uri="{BB962C8B-B14F-4D97-AF65-F5344CB8AC3E}">
        <p14:creationId xmlns:p14="http://schemas.microsoft.com/office/powerpoint/2010/main" val="15467263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Новое строительство </a:t>
            </a:r>
            <a:r>
              <a:rPr lang="ru-RU" dirty="0"/>
              <a:t>зданий и сооружений предприятия производится на новых площадях по утвержденным в установленном порядке проектам в случаях возникновения большого стабильного спроса на техническое обслуживание автомобилей для СТОА и транспортные услуги для АТП, когда близлежащие организации не справляются с возросшими потоками даже при их расширении и реконструкции. </a:t>
            </a:r>
          </a:p>
        </p:txBody>
      </p:sp>
    </p:spTree>
    <p:extLst>
      <p:ext uri="{BB962C8B-B14F-4D97-AF65-F5344CB8AC3E}">
        <p14:creationId xmlns:p14="http://schemas.microsoft.com/office/powerpoint/2010/main" val="30329637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Расширение</a:t>
            </a:r>
            <a:r>
              <a:rPr lang="ru-RU" dirty="0"/>
              <a:t> действующих предприятий автомобильного транспорта связано со строительством по утвержденному проекту второй и последующих </a:t>
            </a:r>
            <a:r>
              <a:rPr lang="ru-RU" b="1" dirty="0"/>
              <a:t>очередей</a:t>
            </a:r>
            <a:r>
              <a:rPr lang="ru-RU" dirty="0"/>
              <a:t> предприятия, </a:t>
            </a:r>
            <a:r>
              <a:rPr lang="ru-RU" b="1" dirty="0"/>
              <a:t>дополнительных</a:t>
            </a:r>
            <a:r>
              <a:rPr lang="ru-RU" dirty="0"/>
              <a:t> производственных комплексов, строительством новых или </a:t>
            </a:r>
            <a:r>
              <a:rPr lang="ru-RU" b="1" dirty="0"/>
              <a:t>расширением </a:t>
            </a:r>
            <a:r>
              <a:rPr lang="ru-RU" b="1" dirty="0" smtClean="0"/>
              <a:t>существующих </a:t>
            </a:r>
            <a:r>
              <a:rPr lang="ru-RU" dirty="0"/>
              <a:t>производственных помещений, вспомогательных и обслуживающих производств и коммуникаций на территории организации или примыкающей к ней площади. </a:t>
            </a:r>
          </a:p>
        </p:txBody>
      </p:sp>
    </p:spTree>
    <p:extLst>
      <p:ext uri="{BB962C8B-B14F-4D97-AF65-F5344CB8AC3E}">
        <p14:creationId xmlns:p14="http://schemas.microsoft.com/office/powerpoint/2010/main" val="17092778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Реконструкция</a:t>
            </a:r>
            <a:r>
              <a:rPr lang="ru-RU" dirty="0"/>
              <a:t> действующих предприятий автотранспортной отрасли представляет собой обновление фондов на </a:t>
            </a:r>
            <a:r>
              <a:rPr lang="ru-RU" b="1" dirty="0"/>
              <a:t>новой технической и технологической основе</a:t>
            </a:r>
            <a:r>
              <a:rPr lang="ru-RU" dirty="0"/>
              <a:t>, которое обеспечивает </a:t>
            </a:r>
            <a:r>
              <a:rPr lang="ru-RU" b="1" dirty="0"/>
              <a:t>увеличение</a:t>
            </a:r>
            <a:r>
              <a:rPr lang="ru-RU" dirty="0"/>
              <a:t> объема транспортной или сервисной услуги и </a:t>
            </a:r>
            <a:r>
              <a:rPr lang="ru-RU" b="1" dirty="0"/>
              <a:t>повышение её качества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Развитие </a:t>
            </a:r>
            <a:r>
              <a:rPr lang="ru-RU" dirty="0"/>
              <a:t>ПТБ в данной форме способствует </a:t>
            </a:r>
            <a:r>
              <a:rPr lang="ru-RU" b="1" dirty="0"/>
              <a:t>повышению производительности труда </a:t>
            </a:r>
            <a:r>
              <a:rPr lang="ru-RU" dirty="0"/>
              <a:t>и снижению себестоимости транспортной работы или нормо-часа работы при меньших капитальных вложениях и в более короткие сроки, чем при строительстве или расширении действующих предприятий. </a:t>
            </a:r>
          </a:p>
        </p:txBody>
      </p:sp>
    </p:spTree>
    <p:extLst>
      <p:ext uri="{BB962C8B-B14F-4D97-AF65-F5344CB8AC3E}">
        <p14:creationId xmlns:p14="http://schemas.microsoft.com/office/powerpoint/2010/main" val="27086102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Реконструкция может сопровождаться </a:t>
            </a:r>
            <a:r>
              <a:rPr lang="ru-RU" b="1" dirty="0"/>
              <a:t>расширением парка </a:t>
            </a:r>
            <a:r>
              <a:rPr lang="ru-RU" dirty="0"/>
              <a:t>АТС, </a:t>
            </a:r>
            <a:r>
              <a:rPr lang="ru-RU" b="1" dirty="0"/>
              <a:t>строительством</a:t>
            </a:r>
            <a:r>
              <a:rPr lang="ru-RU" dirty="0"/>
              <a:t> новых и расширением действующих объектов основного и вспомогательного или обслуживающего назначения, </a:t>
            </a:r>
            <a:r>
              <a:rPr lang="ru-RU" b="1" dirty="0"/>
              <a:t>заменой</a:t>
            </a:r>
            <a:r>
              <a:rPr lang="ru-RU" dirty="0"/>
              <a:t> морально устаревшего и физически изношенного оборудования, </a:t>
            </a:r>
            <a:r>
              <a:rPr lang="ru-RU" b="1" dirty="0"/>
              <a:t>механизацией и автоматизацией </a:t>
            </a:r>
            <a:r>
              <a:rPr lang="ru-RU" dirty="0"/>
              <a:t>производства, </a:t>
            </a:r>
            <a:r>
              <a:rPr lang="ru-RU" b="1" dirty="0"/>
              <a:t>устранением диспропорции </a:t>
            </a:r>
            <a:r>
              <a:rPr lang="ru-RU" dirty="0"/>
              <a:t>в технологических звеньях и вспомогательных службах предприятия. </a:t>
            </a:r>
          </a:p>
        </p:txBody>
      </p:sp>
    </p:spTree>
    <p:extLst>
      <p:ext uri="{BB962C8B-B14F-4D97-AF65-F5344CB8AC3E}">
        <p14:creationId xmlns:p14="http://schemas.microsoft.com/office/powerpoint/2010/main" val="5794446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Техническое перевооружение </a:t>
            </a:r>
            <a:r>
              <a:rPr lang="ru-RU" dirty="0"/>
              <a:t>действующего предприятия предусматривает </a:t>
            </a:r>
            <a:r>
              <a:rPr lang="ru-RU" b="1" dirty="0"/>
              <a:t>внедрение новой техники</a:t>
            </a:r>
            <a:r>
              <a:rPr lang="ru-RU" dirty="0"/>
              <a:t>, а также реализацию других </a:t>
            </a:r>
            <a:r>
              <a:rPr lang="ru-RU" b="1" dirty="0"/>
              <a:t>организационных мероприятий </a:t>
            </a:r>
            <a:r>
              <a:rPr lang="ru-RU" dirty="0"/>
              <a:t>технического прогресса, направленных на обеспечение прироста объемов транспортной или сервисной услуги, улучшение её качества, повышение производительности, условий и организации труда.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Необходимость </a:t>
            </a:r>
            <a:r>
              <a:rPr lang="ru-RU" dirty="0"/>
              <a:t>технического перевооружения возникает при появлении </a:t>
            </a:r>
            <a:r>
              <a:rPr lang="ru-RU" b="1" dirty="0"/>
              <a:t>новой транспортной техники</a:t>
            </a:r>
            <a:r>
              <a:rPr lang="ru-RU" dirty="0"/>
              <a:t>, поскольку технологический процесс по её ТО и ремонту предусматривает использование современного технологического оборудования, а также </a:t>
            </a:r>
            <a:r>
              <a:rPr lang="ru-RU" b="1" dirty="0"/>
              <a:t>повышение квалификации</a:t>
            </a:r>
            <a:r>
              <a:rPr lang="ru-RU" dirty="0"/>
              <a:t> ремонтно-вспомогательных рабочих. </a:t>
            </a:r>
          </a:p>
        </p:txBody>
      </p:sp>
    </p:spTree>
    <p:extLst>
      <p:ext uri="{BB962C8B-B14F-4D97-AF65-F5344CB8AC3E}">
        <p14:creationId xmlns:p14="http://schemas.microsoft.com/office/powerpoint/2010/main" val="4946788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Основные направления совершенствования ПТИ ПАТ</a:t>
            </a:r>
            <a:r>
              <a:rPr lang="en-US" b="1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Реконструкция и новое строительство ПТБ,</a:t>
            </a:r>
          </a:p>
          <a:p>
            <a:pPr marL="514350" indent="-514350">
              <a:buAutoNum type="arabicParenR"/>
            </a:pPr>
            <a:r>
              <a:rPr lang="ru-RU" dirty="0" smtClean="0"/>
              <a:t>Техническое перевооружение,</a:t>
            </a:r>
          </a:p>
          <a:p>
            <a:pPr marL="514350" indent="-514350">
              <a:buAutoNum type="arabicParenR"/>
            </a:pPr>
            <a:r>
              <a:rPr lang="ru-RU" dirty="0" smtClean="0"/>
              <a:t>Организационное проектирование.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4314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Классификация технологического оборудования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err="1" smtClean="0"/>
              <a:t>ТОб</a:t>
            </a:r>
            <a:r>
              <a:rPr lang="ru-RU" b="1" dirty="0" smtClean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3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ТОб</a:t>
            </a:r>
            <a:r>
              <a:rPr lang="ru-RU" dirty="0" smtClean="0"/>
              <a:t> для ТО и Р </a:t>
            </a:r>
            <a:r>
              <a:rPr lang="ru-RU" dirty="0"/>
              <a:t>подвижного </a:t>
            </a:r>
            <a:r>
              <a:rPr lang="ru-RU" dirty="0" smtClean="0"/>
              <a:t>состава предприятий </a:t>
            </a:r>
            <a:r>
              <a:rPr lang="ru-RU" dirty="0"/>
              <a:t>автомобильного транспорта  </a:t>
            </a:r>
            <a:r>
              <a:rPr lang="ru-RU" dirty="0" smtClean="0"/>
              <a:t>является элементом </a:t>
            </a:r>
            <a:r>
              <a:rPr lang="ru-RU" b="1" dirty="0" smtClean="0"/>
              <a:t>производственно-технической базы </a:t>
            </a:r>
            <a:r>
              <a:rPr lang="ru-RU" b="1" dirty="0"/>
              <a:t>(ПТБ</a:t>
            </a:r>
            <a:r>
              <a:rPr lang="ru-RU" b="1" dirty="0" smtClean="0"/>
              <a:t>)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b="1" dirty="0" smtClean="0"/>
              <a:t>Типаж</a:t>
            </a:r>
            <a:r>
              <a:rPr lang="ru-RU" b="1" dirty="0"/>
              <a:t> </a:t>
            </a:r>
            <a:r>
              <a:rPr lang="ru-RU" b="1" dirty="0" err="1" smtClean="0"/>
              <a:t>ТОб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совокупность </a:t>
            </a:r>
            <a:r>
              <a:rPr lang="ru-RU" dirty="0" smtClean="0"/>
              <a:t>признаков (критериев), </a:t>
            </a:r>
            <a:r>
              <a:rPr lang="ru-RU" dirty="0"/>
              <a:t>в </a:t>
            </a:r>
            <a:r>
              <a:rPr lang="ru-RU" dirty="0" smtClean="0"/>
              <a:t>соответствии с которыми выражается </a:t>
            </a:r>
            <a:r>
              <a:rPr lang="ru-RU" dirty="0"/>
              <a:t>какой-нибудь </a:t>
            </a:r>
            <a:r>
              <a:rPr lang="ru-RU" dirty="0" smtClean="0"/>
              <a:t>тип </a:t>
            </a:r>
            <a:r>
              <a:rPr lang="ru-RU" dirty="0" err="1" smtClean="0"/>
              <a:t>ТОб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b="1" dirty="0" smtClean="0"/>
              <a:t>Типаж </a:t>
            </a:r>
            <a:r>
              <a:rPr lang="ru-RU" b="1" dirty="0" err="1" smtClean="0"/>
              <a:t>ТОб</a:t>
            </a:r>
            <a:r>
              <a:rPr lang="ru-RU" b="1" dirty="0" smtClean="0"/>
              <a:t> -</a:t>
            </a:r>
            <a:r>
              <a:rPr lang="ru-RU" dirty="0" smtClean="0"/>
              <a:t> </a:t>
            </a:r>
            <a:r>
              <a:rPr lang="ru-RU" dirty="0"/>
              <a:t>это </a:t>
            </a:r>
            <a:r>
              <a:rPr lang="ru-RU" b="1" dirty="0"/>
              <a:t>экономически оптимальная</a:t>
            </a:r>
            <a:r>
              <a:rPr lang="ru-RU" dirty="0"/>
              <a:t> по номенклатуре и техническим параметрам совокупность </a:t>
            </a:r>
            <a:r>
              <a:rPr lang="ru-RU" dirty="0" smtClean="0"/>
              <a:t>единиц </a:t>
            </a:r>
            <a:r>
              <a:rPr lang="ru-RU" dirty="0" err="1" smtClean="0"/>
              <a:t>ТОб</a:t>
            </a:r>
            <a:r>
              <a:rPr lang="ru-RU" dirty="0" smtClean="0"/>
              <a:t>, </a:t>
            </a:r>
            <a:r>
              <a:rPr lang="ru-RU" dirty="0"/>
              <a:t>составляющая </a:t>
            </a:r>
            <a:r>
              <a:rPr lang="ru-RU" b="1" dirty="0" err="1"/>
              <a:t>типоразмерные</a:t>
            </a:r>
            <a:r>
              <a:rPr lang="ru-RU" b="1" dirty="0"/>
              <a:t> ряды</a:t>
            </a:r>
            <a:r>
              <a:rPr lang="ru-RU" dirty="0"/>
              <a:t>, в которых оборудование объединено общностью </a:t>
            </a:r>
            <a:r>
              <a:rPr lang="ru-RU" dirty="0" smtClean="0"/>
              <a:t>назначения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93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инфраструктуру отрасли автомобильного транспорта входят предприятия и организации, </a:t>
            </a:r>
            <a:r>
              <a:rPr lang="ru-RU" dirty="0" smtClean="0"/>
              <a:t>обеспечивающие: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b="1" dirty="0" smtClean="0"/>
              <a:t>продажу</a:t>
            </a:r>
            <a:r>
              <a:rPr lang="ru-RU" dirty="0" smtClean="0"/>
              <a:t> </a:t>
            </a:r>
            <a:r>
              <a:rPr lang="ru-RU" dirty="0"/>
              <a:t>автомобилей, запасных частей, оборудования и материалов (автосалоны, автомагазины, автозаправочные станции и другие</a:t>
            </a:r>
            <a:r>
              <a:rPr lang="ru-RU" dirty="0" smtClean="0"/>
              <a:t>);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b="1" dirty="0" smtClean="0"/>
              <a:t>поддержание </a:t>
            </a:r>
            <a:r>
              <a:rPr lang="ru-RU" b="1" dirty="0"/>
              <a:t>и восстановление работоспособности </a:t>
            </a:r>
            <a:r>
              <a:rPr lang="ru-RU" dirty="0"/>
              <a:t>транспортных машин (автомастерские, станции и базы централизованного  технического обслуживания автомобилей, автотранспортные предприятия);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b="1" dirty="0" smtClean="0"/>
              <a:t>безопасность </a:t>
            </a:r>
            <a:r>
              <a:rPr lang="ru-RU" b="1" dirty="0"/>
              <a:t>движения </a:t>
            </a:r>
            <a:r>
              <a:rPr lang="ru-RU" dirty="0"/>
              <a:t>и устранение вредных последствий эксплуатации автомобилей (Государственная инспекция безопасности дорожного движения, Управление государственного автодорожного надзора и другие);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b="1" dirty="0" smtClean="0"/>
              <a:t>условия </a:t>
            </a:r>
            <a:r>
              <a:rPr lang="ru-RU" b="1" dirty="0"/>
              <a:t>технической эксплуатации </a:t>
            </a:r>
            <a:r>
              <a:rPr lang="ru-RU" dirty="0"/>
              <a:t>АТС;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b="1" dirty="0" smtClean="0"/>
              <a:t>использование</a:t>
            </a:r>
            <a:r>
              <a:rPr lang="ru-RU" dirty="0" smtClean="0"/>
              <a:t> </a:t>
            </a:r>
            <a:r>
              <a:rPr lang="ru-RU" dirty="0"/>
              <a:t>автомашин (дорожная сеть);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b="1" dirty="0" smtClean="0"/>
              <a:t>утилизацию</a:t>
            </a:r>
            <a:r>
              <a:rPr lang="ru-RU" dirty="0" smtClean="0"/>
              <a:t> техники.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3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Всё </a:t>
            </a:r>
            <a:r>
              <a:rPr lang="ru-RU" dirty="0" err="1" smtClean="0"/>
              <a:t>ТОб</a:t>
            </a:r>
            <a:r>
              <a:rPr lang="ru-RU" dirty="0" smtClean="0"/>
              <a:t> </a:t>
            </a:r>
            <a:r>
              <a:rPr lang="ru-RU" dirty="0"/>
              <a:t>можно разделить на три </a:t>
            </a:r>
            <a:r>
              <a:rPr lang="ru-RU" dirty="0" smtClean="0"/>
              <a:t>группы</a:t>
            </a:r>
            <a:r>
              <a:rPr lang="ru-RU" dirty="0"/>
              <a:t>: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err="1" smtClean="0"/>
              <a:t>ТОб</a:t>
            </a:r>
            <a:r>
              <a:rPr lang="ru-RU" dirty="0" smtClean="0"/>
              <a:t> </a:t>
            </a:r>
            <a:r>
              <a:rPr lang="ru-RU" dirty="0"/>
              <a:t>общетехнического назначения,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организационно-технологическая оснастка,</a:t>
            </a:r>
          </a:p>
          <a:p>
            <a:pPr marL="514350" indent="-514350">
              <a:buAutoNum type="arabicParenR"/>
            </a:pPr>
            <a:r>
              <a:rPr lang="ru-RU" dirty="0" smtClean="0"/>
              <a:t>специализированное </a:t>
            </a:r>
            <a:r>
              <a:rPr lang="ru-RU" dirty="0" err="1" smtClean="0"/>
              <a:t>ТОб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2669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ТОб</a:t>
            </a:r>
            <a:r>
              <a:rPr lang="ru-RU" b="1" dirty="0" smtClean="0"/>
              <a:t> </a:t>
            </a:r>
            <a:r>
              <a:rPr lang="ru-RU" b="1" dirty="0"/>
              <a:t>общетехнического назначения </a:t>
            </a:r>
            <a:r>
              <a:rPr lang="ru-RU" dirty="0"/>
              <a:t>используется в различных отраслях </a:t>
            </a:r>
            <a:r>
              <a:rPr lang="ru-RU" dirty="0" smtClean="0"/>
              <a:t>промышленности</a:t>
            </a:r>
            <a:r>
              <a:rPr lang="en-US" dirty="0" smtClean="0"/>
              <a:t>:</a:t>
            </a:r>
            <a:r>
              <a:rPr lang="ru-RU" dirty="0" smtClean="0"/>
              <a:t>  </a:t>
            </a:r>
            <a:r>
              <a:rPr lang="ru-RU" dirty="0"/>
              <a:t>металлообрабатывающие станки, сварочное оборудование, измерительный инструмент и т.д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Организационно-технологическая </a:t>
            </a:r>
            <a:r>
              <a:rPr lang="ru-RU" b="1" dirty="0"/>
              <a:t>оснастка </a:t>
            </a:r>
            <a:r>
              <a:rPr lang="ru-RU" dirty="0"/>
              <a:t>применяется для обустройства постов и рабочих </a:t>
            </a:r>
            <a:r>
              <a:rPr lang="ru-RU" dirty="0" smtClean="0"/>
              <a:t>мест</a:t>
            </a:r>
            <a:r>
              <a:rPr lang="en-US" dirty="0" smtClean="0"/>
              <a:t>: </a:t>
            </a:r>
            <a:r>
              <a:rPr lang="ru-RU" dirty="0" smtClean="0"/>
              <a:t>стеллажи</a:t>
            </a:r>
            <a:r>
              <a:rPr lang="ru-RU" dirty="0"/>
              <a:t>, слесарные верстаки, шкафы, лари и т.д</a:t>
            </a:r>
            <a:r>
              <a:rPr lang="ru-RU" dirty="0" smtClean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Специализированное </a:t>
            </a:r>
            <a:r>
              <a:rPr lang="ru-RU" b="1" dirty="0" err="1" smtClean="0"/>
              <a:t>ТОб</a:t>
            </a:r>
            <a:r>
              <a:rPr lang="ru-RU" b="1" dirty="0" smtClean="0"/>
              <a:t> </a:t>
            </a:r>
            <a:r>
              <a:rPr lang="en-US" b="1" dirty="0" smtClean="0"/>
              <a:t>- </a:t>
            </a:r>
            <a:r>
              <a:rPr lang="ru-RU" dirty="0" smtClean="0"/>
              <a:t>предназначено </a:t>
            </a:r>
            <a:r>
              <a:rPr lang="ru-RU" dirty="0"/>
              <a:t>только для ТО и ремонта автомобилей. </a:t>
            </a:r>
          </a:p>
        </p:txBody>
      </p:sp>
    </p:spTree>
    <p:extLst>
      <p:ext uri="{BB962C8B-B14F-4D97-AF65-F5344CB8AC3E}">
        <p14:creationId xmlns:p14="http://schemas.microsoft.com/office/powerpoint/2010/main" val="39692430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Специализированное </a:t>
            </a:r>
            <a:r>
              <a:rPr lang="ru-RU" dirty="0" err="1" smtClean="0"/>
              <a:t>ТОб</a:t>
            </a:r>
            <a:r>
              <a:rPr lang="ru-RU" dirty="0" smtClean="0"/>
              <a:t> </a:t>
            </a:r>
            <a:r>
              <a:rPr lang="ru-RU" dirty="0"/>
              <a:t>можно характеризовать различными </a:t>
            </a:r>
            <a:r>
              <a:rPr lang="ru-RU" b="1" dirty="0" smtClean="0"/>
              <a:t>признаками</a:t>
            </a:r>
            <a:r>
              <a:rPr lang="en-US" b="1" dirty="0" smtClean="0"/>
              <a:t> (</a:t>
            </a:r>
            <a:r>
              <a:rPr lang="ru-RU" b="1" dirty="0" smtClean="0"/>
              <a:t>критериями выбора</a:t>
            </a:r>
            <a:r>
              <a:rPr lang="en-US" b="1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функциональное </a:t>
            </a:r>
            <a:r>
              <a:rPr lang="ru-RU" dirty="0"/>
              <a:t>назначение,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технологическое </a:t>
            </a:r>
            <a:r>
              <a:rPr lang="ru-RU" dirty="0"/>
              <a:t>расположение,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принцип </a:t>
            </a:r>
            <a:r>
              <a:rPr lang="ru-RU" dirty="0"/>
              <a:t>действия,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4) </a:t>
            </a:r>
            <a:r>
              <a:rPr lang="ru-RU" dirty="0" smtClean="0"/>
              <a:t>тип </a:t>
            </a:r>
            <a:r>
              <a:rPr lang="ru-RU" dirty="0"/>
              <a:t>привода рабочих органов,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5) </a:t>
            </a:r>
            <a:r>
              <a:rPr lang="ru-RU" dirty="0" smtClean="0"/>
              <a:t>степень </a:t>
            </a:r>
            <a:r>
              <a:rPr lang="ru-RU" dirty="0"/>
              <a:t>специализации,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6) </a:t>
            </a:r>
            <a:r>
              <a:rPr lang="ru-RU" dirty="0" smtClean="0"/>
              <a:t>степень </a:t>
            </a:r>
            <a:r>
              <a:rPr lang="ru-RU" dirty="0"/>
              <a:t>подвижности,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7) </a:t>
            </a:r>
            <a:r>
              <a:rPr lang="ru-RU" dirty="0" smtClean="0"/>
              <a:t>уровень автоматизации.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4081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Функциональное назначение </a:t>
            </a:r>
            <a:r>
              <a:rPr lang="ru-RU" b="1" dirty="0" err="1" smtClean="0"/>
              <a:t>Тоб</a:t>
            </a:r>
            <a:r>
              <a:rPr lang="ru-RU" b="1" dirty="0" smtClean="0"/>
              <a:t> </a:t>
            </a:r>
            <a:r>
              <a:rPr lang="ru-RU" dirty="0" smtClean="0"/>
              <a:t>- возможность </a:t>
            </a:r>
            <a:r>
              <a:rPr lang="ru-RU" dirty="0"/>
              <a:t>применения </a:t>
            </a:r>
            <a:r>
              <a:rPr lang="ru-RU" dirty="0" err="1" smtClean="0"/>
              <a:t>ТОб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b="1" dirty="0"/>
              <a:t>определенных видов </a:t>
            </a:r>
            <a:r>
              <a:rPr lang="ru-RU" dirty="0"/>
              <a:t>работ </a:t>
            </a:r>
            <a:r>
              <a:rPr lang="ru-RU" dirty="0" smtClean="0"/>
              <a:t>ТО и Р автомобилей.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1917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По функциональному назначению специализированное технологическое </a:t>
            </a:r>
            <a:r>
              <a:rPr lang="ru-RU" dirty="0" err="1" smtClean="0"/>
              <a:t>ТОб</a:t>
            </a:r>
            <a:r>
              <a:rPr lang="ru-RU" dirty="0" smtClean="0"/>
              <a:t>, </a:t>
            </a:r>
            <a:r>
              <a:rPr lang="ru-RU" dirty="0"/>
              <a:t>применяемое в АТП и </a:t>
            </a:r>
            <a:r>
              <a:rPr lang="ru-RU" dirty="0" smtClean="0"/>
              <a:t>СТОА, </a:t>
            </a:r>
            <a:r>
              <a:rPr lang="ru-RU" dirty="0"/>
              <a:t>можно разделить на </a:t>
            </a:r>
            <a:r>
              <a:rPr lang="ru-RU" dirty="0" smtClean="0"/>
              <a:t>группы</a:t>
            </a:r>
            <a:r>
              <a:rPr lang="ru-RU" dirty="0"/>
              <a:t>: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оборудование </a:t>
            </a:r>
            <a:r>
              <a:rPr lang="ru-RU" dirty="0"/>
              <a:t>для уборочных, моечных и очистных работ;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осмотровое </a:t>
            </a:r>
            <a:r>
              <a:rPr lang="ru-RU" dirty="0"/>
              <a:t>и подъемно-транспортное оборудование;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оборудование </a:t>
            </a:r>
            <a:r>
              <a:rPr lang="ru-RU" dirty="0"/>
              <a:t>для смазочно-заправочных работ</a:t>
            </a:r>
            <a:r>
              <a:rPr lang="ru-RU" dirty="0" smtClean="0"/>
              <a:t>;</a:t>
            </a:r>
          </a:p>
          <a:p>
            <a:pPr marL="514350" indent="-514350">
              <a:buAutoNum type="arabicParenR"/>
            </a:pPr>
            <a:r>
              <a:rPr lang="ru-RU" dirty="0" smtClean="0"/>
              <a:t>оборудование </a:t>
            </a:r>
            <a:r>
              <a:rPr lang="ru-RU" dirty="0"/>
              <a:t>для </a:t>
            </a:r>
            <a:r>
              <a:rPr lang="ru-RU" dirty="0" smtClean="0"/>
              <a:t>разборочно-сборочных </a:t>
            </a:r>
            <a:r>
              <a:rPr lang="ru-RU" dirty="0"/>
              <a:t>работ;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диагностическое </a:t>
            </a:r>
            <a:r>
              <a:rPr lang="ru-RU" dirty="0"/>
              <a:t>оборудование;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оборудование </a:t>
            </a:r>
            <a:r>
              <a:rPr lang="ru-RU" dirty="0"/>
              <a:t>для шиномонтажных и шиноремонтных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42172212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 </a:t>
            </a:r>
            <a:r>
              <a:rPr lang="ru-RU" b="1" dirty="0" smtClean="0"/>
              <a:t>технологическому расположению </a:t>
            </a:r>
            <a:r>
              <a:rPr lang="ru-RU" b="1" dirty="0" err="1" smtClean="0"/>
              <a:t>ТОб</a:t>
            </a:r>
            <a:r>
              <a:rPr lang="ru-RU" b="1" dirty="0" smtClean="0"/>
              <a:t> </a:t>
            </a:r>
            <a:r>
              <a:rPr lang="ru-RU" dirty="0" smtClean="0"/>
              <a:t>может быть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подвесным</a:t>
            </a:r>
            <a:r>
              <a:rPr lang="ru-RU" dirty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настольным</a:t>
            </a:r>
            <a:r>
              <a:rPr lang="ru-RU" dirty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напольным</a:t>
            </a:r>
            <a:r>
              <a:rPr lang="ru-RU" dirty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err="1" smtClean="0"/>
              <a:t>наканавным</a:t>
            </a:r>
            <a:r>
              <a:rPr lang="ru-RU" dirty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канавным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7448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Диагностическое </a:t>
            </a:r>
            <a:r>
              <a:rPr lang="ru-RU" dirty="0" err="1" smtClean="0"/>
              <a:t>ТОб</a:t>
            </a:r>
            <a:r>
              <a:rPr lang="ru-RU" dirty="0" smtClean="0"/>
              <a:t>  по </a:t>
            </a:r>
            <a:r>
              <a:rPr lang="ru-RU" b="1" dirty="0" smtClean="0"/>
              <a:t>технологическому </a:t>
            </a:r>
            <a:r>
              <a:rPr lang="ru-RU" b="1" dirty="0"/>
              <a:t>расположению </a:t>
            </a:r>
            <a:r>
              <a:rPr lang="ru-RU" dirty="0" smtClean="0"/>
              <a:t>может быть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b="1" dirty="0" smtClean="0"/>
              <a:t>внешним</a:t>
            </a:r>
            <a:r>
              <a:rPr lang="en-US" dirty="0" smtClean="0"/>
              <a:t> -</a:t>
            </a:r>
            <a:r>
              <a:rPr lang="ru-RU" dirty="0" smtClean="0"/>
              <a:t> располагается </a:t>
            </a:r>
            <a:r>
              <a:rPr lang="ru-RU" dirty="0"/>
              <a:t>вне автомобиля и служит для периодического контроля и обслуживания его агрегатов и </a:t>
            </a:r>
            <a:r>
              <a:rPr lang="ru-RU" dirty="0" smtClean="0"/>
              <a:t>узлов,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b="1" dirty="0" smtClean="0"/>
              <a:t>встроенным</a:t>
            </a:r>
            <a:r>
              <a:rPr lang="ru-RU" dirty="0" smtClean="0"/>
              <a:t> - </a:t>
            </a:r>
            <a:r>
              <a:rPr lang="ru-RU" dirty="0"/>
              <a:t>является составной частью автомобиля и может осуществлять как непрерывный, так и периодический контроль в автоматическом или управляемом </a:t>
            </a:r>
            <a:r>
              <a:rPr lang="ru-RU" dirty="0" smtClean="0"/>
              <a:t>режиме,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b="1" dirty="0" smtClean="0"/>
              <a:t>смешанным - </a:t>
            </a:r>
            <a:r>
              <a:rPr lang="ru-RU" dirty="0" smtClean="0"/>
              <a:t>такое </a:t>
            </a:r>
            <a:r>
              <a:rPr lang="ru-RU" dirty="0"/>
              <a:t>оборудование, часть которого располагается на автомобиле (накопители информации), а часть вне его - для съёма и анализа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9277759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По принципу действия </a:t>
            </a:r>
            <a:r>
              <a:rPr lang="ru-RU" b="1" dirty="0" err="1" smtClean="0"/>
              <a:t>ТОб</a:t>
            </a:r>
            <a:r>
              <a:rPr lang="ru-RU" dirty="0" smtClean="0"/>
              <a:t> </a:t>
            </a:r>
            <a:r>
              <a:rPr lang="ru-RU" dirty="0"/>
              <a:t>может </a:t>
            </a:r>
            <a:r>
              <a:rPr lang="ru-RU" dirty="0" smtClean="0"/>
              <a:t>быть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механическим,</a:t>
            </a:r>
          </a:p>
          <a:p>
            <a:pPr marL="514350" indent="-514350">
              <a:buAutoNum type="arabicParenR"/>
            </a:pPr>
            <a:r>
              <a:rPr lang="ru-RU" dirty="0" smtClean="0"/>
              <a:t>гидравлическим</a:t>
            </a:r>
            <a:r>
              <a:rPr lang="ru-RU" dirty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пневматическим</a:t>
            </a:r>
            <a:r>
              <a:rPr lang="ru-RU" dirty="0"/>
              <a:t>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электрическим,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ru-RU" dirty="0" smtClean="0"/>
              <a:t>тепловым, 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dirty="0" smtClean="0"/>
              <a:t>комбинированным (электромеханическим, пневмогидравлическим и т.д.)</a:t>
            </a:r>
          </a:p>
          <a:p>
            <a:pPr marL="514350" indent="-514350">
              <a:buFont typeface="Arial" pitchFamily="34" charset="0"/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7532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 типу привода рабочих органов </a:t>
            </a:r>
            <a:r>
              <a:rPr lang="ru-RU" b="1" dirty="0" err="1" smtClean="0"/>
              <a:t>ТОб</a:t>
            </a:r>
            <a:r>
              <a:rPr lang="ru-RU" dirty="0" smtClean="0"/>
              <a:t> </a:t>
            </a:r>
            <a:r>
              <a:rPr lang="ru-RU" dirty="0"/>
              <a:t>может иметь </a:t>
            </a:r>
            <a:r>
              <a:rPr lang="ru-RU" dirty="0" smtClean="0"/>
              <a:t>привод</a:t>
            </a:r>
            <a:r>
              <a:rPr lang="ru-RU" dirty="0"/>
              <a:t>: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механический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электрический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гидравлический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пневматический </a:t>
            </a:r>
          </a:p>
          <a:p>
            <a:pPr marL="514350" indent="-514350">
              <a:buAutoNum type="arabicParenR"/>
            </a:pPr>
            <a:r>
              <a:rPr lang="ru-RU" dirty="0" smtClean="0"/>
              <a:t>комбинированный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1544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 степени специализации </a:t>
            </a:r>
            <a:r>
              <a:rPr lang="ru-RU" dirty="0" err="1" smtClean="0"/>
              <a:t>ТОб</a:t>
            </a:r>
            <a:r>
              <a:rPr lang="ru-RU" dirty="0" smtClean="0"/>
              <a:t> делится на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1) </a:t>
            </a:r>
            <a:r>
              <a:rPr lang="ru-RU" dirty="0" smtClean="0"/>
              <a:t>специализированное</a:t>
            </a:r>
            <a:r>
              <a:rPr lang="en-US" dirty="0" smtClean="0"/>
              <a:t> -</a:t>
            </a:r>
            <a:r>
              <a:rPr lang="ru-RU" dirty="0" smtClean="0"/>
              <a:t> </a:t>
            </a:r>
            <a:r>
              <a:rPr lang="ru-RU" dirty="0"/>
              <a:t>можно использовать только для одного типа подвижного состава,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универсальное</a:t>
            </a:r>
            <a:r>
              <a:rPr lang="en-US" dirty="0" smtClean="0"/>
              <a:t> -</a:t>
            </a:r>
            <a:r>
              <a:rPr lang="ru-RU" dirty="0" smtClean="0"/>
              <a:t> </a:t>
            </a:r>
            <a:r>
              <a:rPr lang="ru-RU" dirty="0"/>
              <a:t>используемое для обслуживания любых типов подвижного состава.</a:t>
            </a:r>
          </a:p>
        </p:txBody>
      </p:sp>
    </p:spTree>
    <p:extLst>
      <p:ext uri="{BB962C8B-B14F-4D97-AF65-F5344CB8AC3E}">
        <p14:creationId xmlns:p14="http://schemas.microsoft.com/office/powerpoint/2010/main" val="121339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22621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 Классификация </a:t>
            </a:r>
            <a:r>
              <a:rPr lang="ru-RU" b="1" dirty="0"/>
              <a:t>автотранспортных предприятий  </a:t>
            </a:r>
            <a:r>
              <a:rPr lang="ru-RU" b="1" dirty="0" smtClean="0"/>
              <a:t>производственно-технической инфраструктуры 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1371600" y="4653136"/>
            <a:ext cx="6400800" cy="9856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8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 подвижности </a:t>
            </a:r>
            <a:r>
              <a:rPr lang="ru-RU" dirty="0" err="1" smtClean="0"/>
              <a:t>ТОб</a:t>
            </a:r>
            <a:r>
              <a:rPr lang="ru-RU" dirty="0" smtClean="0"/>
              <a:t> </a:t>
            </a:r>
            <a:r>
              <a:rPr lang="ru-RU" dirty="0"/>
              <a:t>может </a:t>
            </a:r>
            <a:r>
              <a:rPr lang="ru-RU" dirty="0" smtClean="0"/>
              <a:t>быть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передвижным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переносным </a:t>
            </a:r>
          </a:p>
          <a:p>
            <a:pPr marL="514350" indent="-514350">
              <a:buAutoNum type="arabicParenR"/>
            </a:pPr>
            <a:r>
              <a:rPr lang="ru-RU" dirty="0" smtClean="0"/>
              <a:t>стационарным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573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По уровню автоматизации </a:t>
            </a:r>
            <a:r>
              <a:rPr lang="ru-RU" b="1" dirty="0" err="1" smtClean="0"/>
              <a:t>ТОб</a:t>
            </a:r>
            <a:r>
              <a:rPr lang="ru-RU" b="1" dirty="0" smtClean="0"/>
              <a:t> </a:t>
            </a:r>
            <a:r>
              <a:rPr lang="ru-RU" dirty="0" smtClean="0"/>
              <a:t>различают</a:t>
            </a:r>
            <a:r>
              <a:rPr lang="ru-RU" dirty="0"/>
              <a:t>: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ручные </a:t>
            </a:r>
            <a:r>
              <a:rPr lang="ru-RU" dirty="0"/>
              <a:t>орудия труда;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машины </a:t>
            </a:r>
            <a:r>
              <a:rPr lang="ru-RU" dirty="0"/>
              <a:t>ручного действия без специального источника энергии;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механизированные </a:t>
            </a:r>
            <a:r>
              <a:rPr lang="ru-RU" dirty="0"/>
              <a:t>ручные машины с подводом энергии от специального источника;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механизированные </a:t>
            </a:r>
            <a:r>
              <a:rPr lang="ru-RU" dirty="0"/>
              <a:t>машины;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машины-полуавтоматы</a:t>
            </a:r>
            <a:r>
              <a:rPr lang="ru-RU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машины-автоматы</a:t>
            </a:r>
            <a:r>
              <a:rPr lang="ru-RU" dirty="0"/>
              <a:t>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гибкие </a:t>
            </a:r>
            <a:r>
              <a:rPr lang="ru-RU" dirty="0"/>
              <a:t>автоматизированные производства (ГАП).</a:t>
            </a:r>
          </a:p>
        </p:txBody>
      </p:sp>
    </p:spTree>
    <p:extLst>
      <p:ext uri="{BB962C8B-B14F-4D97-AF65-F5344CB8AC3E}">
        <p14:creationId xmlns:p14="http://schemas.microsoft.com/office/powerpoint/2010/main" val="34184664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 последние годы </a:t>
            </a:r>
            <a:r>
              <a:rPr lang="ru-RU" dirty="0" smtClean="0"/>
              <a:t>на автомобильном транспорте произошли </a:t>
            </a:r>
            <a:r>
              <a:rPr lang="ru-RU" b="1" dirty="0" smtClean="0"/>
              <a:t>качественные изменения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</a:p>
          <a:p>
            <a:pPr>
              <a:buFontTx/>
              <a:buChar char="-"/>
            </a:pPr>
            <a:r>
              <a:rPr lang="ru-RU" dirty="0" smtClean="0"/>
              <a:t>значительно </a:t>
            </a:r>
            <a:r>
              <a:rPr lang="ru-RU" dirty="0"/>
              <a:t>усложнилась конструкция современных автомобилей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 smtClean="0"/>
              <a:t>возросли требования к </a:t>
            </a:r>
            <a:r>
              <a:rPr lang="ru-RU" dirty="0"/>
              <a:t>автомобилям </a:t>
            </a:r>
            <a:r>
              <a:rPr lang="ru-RU" dirty="0" smtClean="0"/>
              <a:t>по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/>
              <a:t>условиям </a:t>
            </a:r>
            <a:r>
              <a:rPr lang="ru-RU" dirty="0" smtClean="0"/>
              <a:t>БД, </a:t>
            </a:r>
            <a:r>
              <a:rPr lang="ru-RU" dirty="0"/>
              <a:t>охраны окружающей среды, </a:t>
            </a:r>
            <a:r>
              <a:rPr lang="ru-RU" dirty="0" smtClean="0"/>
              <a:t>экономии расхода </a:t>
            </a:r>
            <a:r>
              <a:rPr lang="ru-RU" dirty="0"/>
              <a:t>топливо-смазочных </a:t>
            </a:r>
            <a:r>
              <a:rPr lang="ru-RU" dirty="0" smtClean="0"/>
              <a:t>материалов, 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возросли </a:t>
            </a:r>
            <a:r>
              <a:rPr lang="ru-RU" dirty="0"/>
              <a:t>требования к создаваемому и выпускаемому </a:t>
            </a:r>
            <a:r>
              <a:rPr lang="ru-RU" dirty="0" err="1" smtClean="0"/>
              <a:t>ТОб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601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настоящее время оснащенность АТП в большинстве случаев составляет </a:t>
            </a:r>
            <a:r>
              <a:rPr lang="ru-RU" b="1" dirty="0" smtClean="0"/>
              <a:t>25–30 </a:t>
            </a:r>
            <a:r>
              <a:rPr lang="ru-RU" b="1" dirty="0"/>
              <a:t>% от </a:t>
            </a:r>
            <a:r>
              <a:rPr lang="ru-RU" b="1" dirty="0" smtClean="0"/>
              <a:t>нормативной (</a:t>
            </a:r>
            <a:r>
              <a:rPr lang="ru-RU" dirty="0" smtClean="0"/>
              <a:t>по </a:t>
            </a:r>
            <a:r>
              <a:rPr lang="ru-RU" dirty="0"/>
              <a:t>некоторым видам оборудования еще </a:t>
            </a:r>
            <a:r>
              <a:rPr lang="ru-RU" dirty="0" smtClean="0"/>
              <a:t>ниже). 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приводит к низкому уровню механизации технологических процессов и соответственно к </a:t>
            </a:r>
            <a:r>
              <a:rPr lang="ru-RU" b="1" dirty="0"/>
              <a:t>значительным затратам </a:t>
            </a:r>
            <a:r>
              <a:rPr lang="ru-RU" dirty="0"/>
              <a:t>на ТО и </a:t>
            </a:r>
            <a:r>
              <a:rPr lang="ru-RU" dirty="0" smtClean="0"/>
              <a:t>Р </a:t>
            </a:r>
            <a:r>
              <a:rPr lang="ru-RU" dirty="0"/>
              <a:t>автомобилей.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Повышение </a:t>
            </a:r>
            <a:r>
              <a:rPr lang="ru-RU" dirty="0"/>
              <a:t>уровня механизации до нормативного (в соответствии с рекомендациями </a:t>
            </a:r>
            <a:r>
              <a:rPr lang="ru-RU" b="1" dirty="0"/>
              <a:t>Р </a:t>
            </a:r>
            <a:r>
              <a:rPr lang="ru-RU" b="1" dirty="0" smtClean="0"/>
              <a:t>3112199-0254-92 </a:t>
            </a:r>
            <a:r>
              <a:rPr lang="en-US" b="1" dirty="0" smtClean="0"/>
              <a:t>“</a:t>
            </a:r>
            <a:r>
              <a:rPr lang="ru-RU" b="1" dirty="0" smtClean="0"/>
              <a:t>Табеля </a:t>
            </a:r>
            <a:r>
              <a:rPr lang="ru-RU" b="1" dirty="0"/>
              <a:t>технологического оборудования для АТП различной мощности, ПТК и </a:t>
            </a:r>
            <a:r>
              <a:rPr lang="ru-RU" b="1" dirty="0" smtClean="0"/>
              <a:t>БЦТО</a:t>
            </a:r>
            <a:r>
              <a:rPr lang="en-US" b="1" dirty="0" smtClean="0"/>
              <a:t>”</a:t>
            </a:r>
            <a:r>
              <a:rPr lang="ru-RU" dirty="0" smtClean="0"/>
              <a:t>) </a:t>
            </a:r>
            <a:r>
              <a:rPr lang="ru-RU" dirty="0"/>
              <a:t>и далее до максимально возможного уровня </a:t>
            </a:r>
            <a:r>
              <a:rPr lang="ru-RU" dirty="0" smtClean="0"/>
              <a:t>даёт </a:t>
            </a:r>
            <a:r>
              <a:rPr lang="ru-RU" dirty="0"/>
              <a:t>значительное сокращение затрат времени на ТО и ремонт автомобилей.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Расчеты</a:t>
            </a:r>
            <a:r>
              <a:rPr lang="ru-RU" dirty="0"/>
              <a:t>, проведенные в МАДИ, показали, что доведение </a:t>
            </a:r>
            <a:r>
              <a:rPr lang="ru-RU" b="1" dirty="0"/>
              <a:t>уровня механизации </a:t>
            </a:r>
            <a:r>
              <a:rPr lang="ru-RU" dirty="0"/>
              <a:t>от нормативного до максимально возможного даст уменьшение времени технологического процесса ТО и ТР </a:t>
            </a:r>
            <a:r>
              <a:rPr lang="ru-RU" b="1" dirty="0"/>
              <a:t>до 20–30 </a:t>
            </a:r>
            <a:r>
              <a:rPr lang="ru-RU" b="1" dirty="0" smtClean="0"/>
              <a:t>%</a:t>
            </a:r>
          </a:p>
          <a:p>
            <a:pPr marL="0" indent="0">
              <a:buNone/>
            </a:pPr>
            <a:r>
              <a:rPr lang="ru-RU" b="1" dirty="0"/>
              <a:t>Табель технологического оборудования для АТП различной мощности, ПТК и БЦТО.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21287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4. Направления совершенствования </a:t>
            </a:r>
            <a:r>
              <a:rPr lang="ru-RU" b="1" dirty="0" err="1" smtClean="0"/>
              <a:t>ТОб</a:t>
            </a: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6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Разработка </a:t>
            </a:r>
            <a:r>
              <a:rPr lang="ru-RU" dirty="0"/>
              <a:t>конструкций </a:t>
            </a:r>
            <a:r>
              <a:rPr lang="ru-RU" b="1" dirty="0"/>
              <a:t>моечного </a:t>
            </a:r>
            <a:r>
              <a:rPr lang="ru-RU" b="1" dirty="0" smtClean="0"/>
              <a:t>оборудования </a:t>
            </a:r>
            <a:r>
              <a:rPr lang="en-US" b="1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современных </a:t>
            </a:r>
            <a:r>
              <a:rPr lang="ru-RU" dirty="0"/>
              <a:t>установок для ручной шланговой мойки с давлением моющего раствора </a:t>
            </a:r>
            <a:r>
              <a:rPr lang="ru-RU" b="1" dirty="0"/>
              <a:t>до 5–6 МПа и выше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специальных </a:t>
            </a:r>
            <a:r>
              <a:rPr lang="ru-RU" dirty="0"/>
              <a:t>установок для мойки </a:t>
            </a:r>
            <a:r>
              <a:rPr lang="ru-RU" b="1" dirty="0"/>
              <a:t>агрегатов и деталей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/>
              <a:t>передвижных</a:t>
            </a:r>
            <a:r>
              <a:rPr lang="ru-RU" dirty="0" smtClean="0"/>
              <a:t> </a:t>
            </a:r>
            <a:r>
              <a:rPr lang="ru-RU" dirty="0"/>
              <a:t>арочных установок,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бесконвейерных</a:t>
            </a:r>
            <a:r>
              <a:rPr lang="ru-RU" dirty="0" smtClean="0"/>
              <a:t> </a:t>
            </a:r>
            <a:r>
              <a:rPr lang="ru-RU" b="1" dirty="0"/>
              <a:t>струйных и струйно-щеточных </a:t>
            </a:r>
            <a:r>
              <a:rPr lang="ru-RU" dirty="0"/>
              <a:t>установок,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специальных </a:t>
            </a:r>
            <a:r>
              <a:rPr lang="ru-RU" dirty="0"/>
              <a:t>установок для мойки и санитарной обработки </a:t>
            </a:r>
            <a:r>
              <a:rPr lang="ru-RU" b="1" dirty="0"/>
              <a:t>автофургонов внутри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комплексных </a:t>
            </a:r>
            <a:r>
              <a:rPr lang="ru-RU" dirty="0"/>
              <a:t>автоматических </a:t>
            </a:r>
            <a:r>
              <a:rPr lang="ru-RU" b="1" dirty="0"/>
              <a:t>конвейерных поточных линий</a:t>
            </a:r>
            <a:r>
              <a:rPr lang="ru-RU" dirty="0"/>
              <a:t>. 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Механизация </a:t>
            </a:r>
            <a:r>
              <a:rPr lang="ru-RU" b="1" dirty="0"/>
              <a:t>и автоматизация </a:t>
            </a:r>
            <a:r>
              <a:rPr lang="ru-RU" dirty="0"/>
              <a:t>уборочно-моечных работ позволяет повысить производительность труда на мойке грузовых автомобилей </a:t>
            </a:r>
            <a:r>
              <a:rPr lang="ru-RU" b="1" dirty="0"/>
              <a:t>в 7–10 раз</a:t>
            </a:r>
            <a:r>
              <a:rPr lang="ru-RU" dirty="0"/>
              <a:t>, на мойке легковых автомобилей и автобусов – в </a:t>
            </a:r>
            <a:r>
              <a:rPr lang="ru-RU" b="1" dirty="0"/>
              <a:t>10–12 раз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54498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Разработка </a:t>
            </a:r>
            <a:r>
              <a:rPr lang="ru-RU" b="1" dirty="0"/>
              <a:t>подъемно-транспортного </a:t>
            </a:r>
            <a:r>
              <a:rPr lang="ru-RU" b="1" dirty="0" smtClean="0"/>
              <a:t>оборудования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b="1" dirty="0" smtClean="0"/>
              <a:t>новые конструкции</a:t>
            </a:r>
            <a:r>
              <a:rPr lang="ru-RU" dirty="0" smtClean="0"/>
              <a:t> </a:t>
            </a:r>
            <a:r>
              <a:rPr lang="ru-RU" dirty="0"/>
              <a:t>подъемников, опрокидывателей, домкратов, устройств для снятия, постановки и транспортировки агрегатов и узлов </a:t>
            </a:r>
            <a:r>
              <a:rPr lang="ru-RU" dirty="0" smtClean="0"/>
              <a:t>автомобиля.  </a:t>
            </a:r>
          </a:p>
          <a:p>
            <a:pPr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конструкциях подъемников </a:t>
            </a:r>
            <a:r>
              <a:rPr lang="ru-RU" dirty="0" smtClean="0"/>
              <a:t>применяется </a:t>
            </a:r>
            <a:r>
              <a:rPr lang="ru-RU" dirty="0"/>
              <a:t>подхват автомобилей </a:t>
            </a:r>
            <a:r>
              <a:rPr lang="ru-RU" b="1" dirty="0"/>
              <a:t>за раму или несущее основание кузова</a:t>
            </a:r>
            <a:r>
              <a:rPr lang="ru-RU" dirty="0"/>
              <a:t>, что обеспечивает улучшение доступа к низу автомобиля. 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наряду </a:t>
            </a:r>
            <a:r>
              <a:rPr lang="ru-RU" dirty="0"/>
              <a:t>с электромеханическим и гидравлическим приводом применяется </a:t>
            </a:r>
            <a:r>
              <a:rPr lang="ru-RU" b="1" dirty="0" smtClean="0"/>
              <a:t>пневмогидравлический</a:t>
            </a:r>
            <a:r>
              <a:rPr lang="ru-RU" dirty="0"/>
              <a:t>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создание </a:t>
            </a:r>
            <a:r>
              <a:rPr lang="ru-RU" dirty="0"/>
              <a:t>4-х стоечных </a:t>
            </a:r>
            <a:r>
              <a:rPr lang="ru-RU" b="1" dirty="0" err="1"/>
              <a:t>трапных</a:t>
            </a:r>
            <a:r>
              <a:rPr lang="ru-RU" dirty="0"/>
              <a:t> </a:t>
            </a:r>
            <a:r>
              <a:rPr lang="ru-RU" b="1" dirty="0"/>
              <a:t>комбинированных</a:t>
            </a:r>
            <a:r>
              <a:rPr lang="ru-RU" dirty="0"/>
              <a:t> подъемников имеет определенные преимущества перед другими подъемниками. На таких подъемниках удобно располагать посты проверки и регулировки углов установки колес, посты быстрой замены смазки и другое.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создание </a:t>
            </a:r>
            <a:r>
              <a:rPr lang="ru-RU" dirty="0"/>
              <a:t>4–6-и стоечных подъемников на базе комплекса </a:t>
            </a:r>
            <a:r>
              <a:rPr lang="ru-RU" b="1" dirty="0"/>
              <a:t>отдельных передвижных стоек </a:t>
            </a:r>
            <a:r>
              <a:rPr lang="ru-RU" dirty="0"/>
              <a:t>расширяет возможности работы </a:t>
            </a:r>
            <a:r>
              <a:rPr lang="ru-RU" dirty="0" smtClean="0"/>
              <a:t>под подъемниками.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1938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Перспективным направлением совершенствования </a:t>
            </a:r>
            <a:r>
              <a:rPr lang="ru-RU" b="1" dirty="0"/>
              <a:t>смазочного и заправочного оборудования</a:t>
            </a:r>
            <a:r>
              <a:rPr lang="ru-RU" dirty="0"/>
              <a:t> является разработка </a:t>
            </a:r>
            <a:r>
              <a:rPr lang="ru-RU" dirty="0" smtClean="0"/>
              <a:t>стационарного </a:t>
            </a:r>
            <a:r>
              <a:rPr lang="ru-RU" dirty="0"/>
              <a:t>и передвижного </a:t>
            </a:r>
            <a:r>
              <a:rPr lang="ru-RU" dirty="0" smtClean="0"/>
              <a:t>оборудования, характеризующегося</a:t>
            </a:r>
            <a:r>
              <a:rPr lang="en-US" dirty="0" smtClean="0"/>
              <a:t>: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 smtClean="0"/>
              <a:t>-   унификацией </a:t>
            </a:r>
            <a:r>
              <a:rPr lang="ru-RU" dirty="0"/>
              <a:t>моделей,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высокой надежностью </a:t>
            </a:r>
            <a:r>
              <a:rPr lang="ru-RU" dirty="0"/>
              <a:t>и </a:t>
            </a:r>
            <a:r>
              <a:rPr lang="ru-RU" dirty="0" smtClean="0"/>
              <a:t>долговечностью, </a:t>
            </a:r>
          </a:p>
          <a:p>
            <a:pPr>
              <a:buFontTx/>
              <a:buChar char="-"/>
            </a:pPr>
            <a:r>
              <a:rPr lang="ru-RU" dirty="0" smtClean="0"/>
              <a:t>удобством заправки,</a:t>
            </a:r>
          </a:p>
          <a:p>
            <a:pPr>
              <a:buFontTx/>
              <a:buChar char="-"/>
            </a:pPr>
            <a:r>
              <a:rPr lang="ru-RU" dirty="0" smtClean="0"/>
              <a:t>использованием </a:t>
            </a:r>
            <a:r>
              <a:rPr lang="ru-RU" dirty="0"/>
              <a:t>смазочных материалов непосредственно из поставляемой тары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 smtClean="0"/>
              <a:t>надежностью </a:t>
            </a:r>
            <a:r>
              <a:rPr lang="ru-RU" dirty="0"/>
              <a:t>работы в холодных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4679617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Разработка </a:t>
            </a:r>
            <a:r>
              <a:rPr lang="ru-RU" b="1" dirty="0"/>
              <a:t>разборочно-сборочного и ремонтного </a:t>
            </a:r>
            <a:r>
              <a:rPr lang="ru-RU" b="1" dirty="0" smtClean="0"/>
              <a:t>оборудования</a:t>
            </a:r>
            <a:r>
              <a:rPr lang="en-US" dirty="0" smtClean="0"/>
              <a:t>:</a:t>
            </a:r>
            <a:r>
              <a:rPr lang="ru-RU" b="1" dirty="0" smtClean="0"/>
              <a:t> </a:t>
            </a:r>
            <a:endParaRPr lang="en-US" b="1" dirty="0" smtClean="0"/>
          </a:p>
          <a:p>
            <a:pPr>
              <a:buFontTx/>
              <a:buChar char="-"/>
            </a:pPr>
            <a:r>
              <a:rPr lang="ru-RU" dirty="0" smtClean="0"/>
              <a:t>ручного </a:t>
            </a:r>
            <a:r>
              <a:rPr lang="ru-RU" dirty="0"/>
              <a:t>и механизированного </a:t>
            </a:r>
            <a:r>
              <a:rPr lang="ru-RU" dirty="0" smtClean="0"/>
              <a:t>инструмента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b="1" dirty="0" smtClean="0"/>
              <a:t>комплектов </a:t>
            </a:r>
            <a:r>
              <a:rPr lang="ru-RU" b="1" dirty="0"/>
              <a:t>целевого назначения </a:t>
            </a:r>
            <a:r>
              <a:rPr lang="ru-RU" dirty="0"/>
              <a:t>для разборочно-сборочных работ, для правки кузовов, для обслуживания </a:t>
            </a:r>
            <a:r>
              <a:rPr lang="ru-RU" dirty="0" smtClean="0"/>
              <a:t>электрооборудования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dirty="0" smtClean="0"/>
              <a:t>специальных </a:t>
            </a:r>
            <a:r>
              <a:rPr lang="ru-RU" b="1" dirty="0"/>
              <a:t>съёмников и динамометрических </a:t>
            </a:r>
            <a:r>
              <a:rPr lang="ru-RU" b="1" dirty="0" smtClean="0"/>
              <a:t>ключей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b="1" dirty="0" smtClean="0"/>
              <a:t>гайковертов</a:t>
            </a:r>
            <a:r>
              <a:rPr lang="ru-RU" dirty="0"/>
              <a:t>, которые значительно повышают производительность труда ремонтных </a:t>
            </a:r>
            <a:r>
              <a:rPr lang="ru-RU" dirty="0" smtClean="0"/>
              <a:t>рабочих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b="1" dirty="0" smtClean="0"/>
              <a:t>специальных</a:t>
            </a:r>
            <a:r>
              <a:rPr lang="ru-RU" dirty="0" smtClean="0"/>
              <a:t> </a:t>
            </a:r>
            <a:r>
              <a:rPr lang="ru-RU" b="1" dirty="0" smtClean="0"/>
              <a:t>стендов</a:t>
            </a:r>
            <a:r>
              <a:rPr lang="ru-RU" dirty="0" smtClean="0"/>
              <a:t> </a:t>
            </a:r>
            <a:r>
              <a:rPr lang="ru-RU" dirty="0"/>
              <a:t>для сборки и разборки различных агрегатов и узлов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Значительное </a:t>
            </a:r>
            <a:r>
              <a:rPr lang="ru-RU" dirty="0"/>
              <a:t>повышение производительности труда дает внедрение </a:t>
            </a:r>
            <a:r>
              <a:rPr lang="ru-RU" b="1" dirty="0"/>
              <a:t>специальных постов </a:t>
            </a:r>
            <a:r>
              <a:rPr lang="ru-RU" dirty="0"/>
              <a:t>для замены агрегатов и узлов автомобилей, оборудуемых как на канавах, так и на подъемниках.</a:t>
            </a:r>
          </a:p>
        </p:txBody>
      </p:sp>
    </p:spTree>
    <p:extLst>
      <p:ext uri="{BB962C8B-B14F-4D97-AF65-F5344CB8AC3E}">
        <p14:creationId xmlns:p14="http://schemas.microsoft.com/office/powerpoint/2010/main" val="8399181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Разработка </a:t>
            </a:r>
            <a:r>
              <a:rPr lang="ru-RU" b="1" dirty="0" smtClean="0"/>
              <a:t>оборудования для замены  и ремонта шин и камер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небольших АТП и СТОА разрабатываются  простые по конструкции </a:t>
            </a:r>
            <a:r>
              <a:rPr lang="ru-RU" dirty="0" smtClean="0"/>
              <a:t>стенды </a:t>
            </a:r>
            <a:r>
              <a:rPr lang="ru-RU" dirty="0"/>
              <a:t>для монтажа и демонтажа </a:t>
            </a:r>
            <a:r>
              <a:rPr lang="ru-RU" dirty="0" smtClean="0"/>
              <a:t>шин легковых </a:t>
            </a:r>
            <a:r>
              <a:rPr lang="ru-RU" dirty="0"/>
              <a:t>автомобилей, с помощью </a:t>
            </a:r>
            <a:r>
              <a:rPr lang="ru-RU" dirty="0" smtClean="0"/>
              <a:t>которых </a:t>
            </a:r>
            <a:r>
              <a:rPr lang="ru-RU" dirty="0"/>
              <a:t>обеспечивается </a:t>
            </a:r>
            <a:r>
              <a:rPr lang="ru-RU" b="1" dirty="0"/>
              <a:t>механизированный отжим </a:t>
            </a:r>
            <a:r>
              <a:rPr lang="ru-RU" dirty="0"/>
              <a:t>бортов и фиксация колеса на столе стенда с помощью </a:t>
            </a:r>
            <a:r>
              <a:rPr lang="ru-RU" b="1" dirty="0" err="1"/>
              <a:t>пневмоцилиндров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154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10345</Words>
  <Application>Microsoft Office PowerPoint</Application>
  <PresentationFormat>Экран (4:3)</PresentationFormat>
  <Paragraphs>901</Paragraphs>
  <Slides>229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229</vt:i4>
      </vt:variant>
    </vt:vector>
  </HeadingPairs>
  <TitlesOfParts>
    <vt:vector size="230" baseType="lpstr">
      <vt:lpstr>Тема Office</vt:lpstr>
      <vt:lpstr>Производственно-техническая инфраструктура  предприятий автомобильного транспорта</vt:lpstr>
      <vt:lpstr>1. Понятие о производственно-технической инфраструктуре  предприятий автомобильного транспорта (ПТИ ПАТ)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Классификация автотранспортных предприятий  производственно-технической инфраструктуры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2. Понятие производственно-технической базы (ПТБ) предприятия  и формы ее развития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3. Классификация технологического оборудования (ТОб)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4. Направления совершенствования ТОб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4. Табель технологического оборудования для АТП различной мощности, ПТК и БЦТО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5. Курсовой проект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   6. ОБЩЕСОЮЗНЫЕ НОРМЫ ТЕХНОЛОГИЧЕСКОГО ПРОЕКТИРОВАНИЯ ПРЕДПРИЯТИЙ АВТОМОБИЛЬНОГО ТРАНСПОРТА (ОНТП-01-91)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производственного процесса полнообъемного ТО на СТОА </vt:lpstr>
      <vt:lpstr>Схема технологического процесса ТР на СТОА </vt:lpstr>
      <vt:lpstr> 7. Механизация производственных процессов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Сокращение времени на техническое обслуживание и ремонт при повышении уровня механизации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8. Понятие об организационно-производственных структурах АТП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9. Основные этапы технологии управления производством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 Цель и задачи организационного проектирования  (ОП)  </vt:lpstr>
      <vt:lpstr>Презентация PowerPoint</vt:lpstr>
      <vt:lpstr>Презентация PowerPoint</vt:lpstr>
      <vt:lpstr>11. Особенности ОП</vt:lpstr>
      <vt:lpstr>Презентация PowerPoint</vt:lpstr>
      <vt:lpstr> 12. Основные службы АТП  </vt:lpstr>
      <vt:lpstr>Презентация PowerPoint</vt:lpstr>
      <vt:lpstr>Презентация PowerPoint</vt:lpstr>
      <vt:lpstr>Презентация PowerPoint</vt:lpstr>
      <vt:lpstr>Презентация PowerPoint</vt:lpstr>
      <vt:lpstr> 13. Понятие о технологической карте как объекте ОП  </vt:lpstr>
      <vt:lpstr>Презентация PowerPoint</vt:lpstr>
      <vt:lpstr>Презентация PowerPoint</vt:lpstr>
      <vt:lpstr> 14. Степень детализации ТК  </vt:lpstr>
      <vt:lpstr>Презентация PowerPoint</vt:lpstr>
      <vt:lpstr>Презентация PowerPoint</vt:lpstr>
      <vt:lpstr> 15. Типовая структура ТК  </vt:lpstr>
      <vt:lpstr>Презентация PowerPoint</vt:lpstr>
      <vt:lpstr>Презентация PowerPoint</vt:lpstr>
      <vt:lpstr>Презентация PowerPoint</vt:lpstr>
      <vt:lpstr>Презентация PowerPoint</vt:lpstr>
      <vt:lpstr> 16. Функции ТК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17. Основные этапы организационного проектирования (ОП)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18.  1 этап. Предпроектная подготовка   </vt:lpstr>
      <vt:lpstr>Презентация PowerPoint</vt:lpstr>
      <vt:lpstr>Презентация PowerPoint</vt:lpstr>
      <vt:lpstr>Презентация PowerPoint</vt:lpstr>
      <vt:lpstr> 19.  2 этап. Проектирование   </vt:lpstr>
      <vt:lpstr>Презентация PowerPoint</vt:lpstr>
      <vt:lpstr>Презентация PowerPoint</vt:lpstr>
      <vt:lpstr>Презентация PowerPoint</vt:lpstr>
      <vt:lpstr>Презентация PowerPoint</vt:lpstr>
      <vt:lpstr> 20.  3 этап. Внедрение проекта   </vt:lpstr>
      <vt:lpstr>Презентация PowerPoint</vt:lpstr>
      <vt:lpstr>Презентация PowerPoint</vt:lpstr>
      <vt:lpstr> 21.  Научный подход к ОП ОПС   </vt:lpstr>
      <vt:lpstr>Научный подход к ОП ОПС включает: </vt:lpstr>
      <vt:lpstr> 22.  Общие принципы ОП ОПС   </vt:lpstr>
      <vt:lpstr>Презентация PowerPoint</vt:lpstr>
      <vt:lpstr>Презентация PowerPoint</vt:lpstr>
      <vt:lpstr> 23.  Общие методы ОП ОПС   </vt:lpstr>
      <vt:lpstr>Презентация PowerPoint</vt:lpstr>
      <vt:lpstr>Презентация PowerPoint</vt:lpstr>
      <vt:lpstr> 24.  Специальные методы ОП ОПС   </vt:lpstr>
      <vt:lpstr>Презентация PowerPoint</vt:lpstr>
      <vt:lpstr>Презентация PowerPoint</vt:lpstr>
      <vt:lpstr> 24.  Конкретные принципы ОП ОПС   </vt:lpstr>
      <vt:lpstr>Презентация PowerPoint</vt:lpstr>
      <vt:lpstr>Презентация PowerPoint</vt:lpstr>
      <vt:lpstr> 24.  Требования к технологической карте как объекту ОП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проектирования и совершенствования производственно-технической инфраструктуры транспортных предприятий</dc:title>
  <dc:creator>User</dc:creator>
  <cp:lastModifiedBy>Пользователь</cp:lastModifiedBy>
  <cp:revision>183</cp:revision>
  <dcterms:created xsi:type="dcterms:W3CDTF">2019-09-14T20:27:24Z</dcterms:created>
  <dcterms:modified xsi:type="dcterms:W3CDTF">2020-10-06T08:19:38Z</dcterms:modified>
</cp:coreProperties>
</file>